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p:regular r:id="rId39"/>
      <p:bold r:id="rId40"/>
      <p:italic r:id="rId41"/>
      <p:boldItalic r:id="rId42"/>
    </p:embeddedFont>
    <p:embeddedFont>
      <p:font typeface="Merriweather"/>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7D7A19-40C6-4135-BDC5-A7F2A44E0CC2}">
  <a:tblStyle styleId="{DF7D7A19-40C6-4135-BDC5-A7F2A44E0CC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4.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6.xml"/><Relationship Id="rId44" Type="http://schemas.openxmlformats.org/officeDocument/2006/relationships/font" Target="fonts/Merriweather-bold.fntdata"/><Relationship Id="rId21" Type="http://schemas.openxmlformats.org/officeDocument/2006/relationships/slide" Target="slides/slide15.xml"/><Relationship Id="rId43" Type="http://schemas.openxmlformats.org/officeDocument/2006/relationships/font" Target="fonts/Merriweather-regular.fntdata"/><Relationship Id="rId24" Type="http://schemas.openxmlformats.org/officeDocument/2006/relationships/slide" Target="slides/slide18.xml"/><Relationship Id="rId46" Type="http://schemas.openxmlformats.org/officeDocument/2006/relationships/font" Target="fonts/Merriweather-boldItalic.fntdata"/><Relationship Id="rId23" Type="http://schemas.openxmlformats.org/officeDocument/2006/relationships/slide" Target="slides/slide17.xml"/><Relationship Id="rId45" Type="http://schemas.openxmlformats.org/officeDocument/2006/relationships/font" Target="fonts/Merriweather-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5f3f7a655_3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5f3f7a655_3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55f3f7a65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5f3f7a65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5611b037d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5611b037d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513577a6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513577a6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55611b037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55611b037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5611b037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55611b037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55a5e0223b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55a5e0223b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55611b037d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55611b037d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55f3f7a655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55f3f7a655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55611b037d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55611b037d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5513577a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5513577a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5513577a6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5513577a6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5a5e0223b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5a5e0223b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55a5e0223b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55a5e0223b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55a5e0223b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55a5e0223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55a5e0223b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55a5e0223b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55a5e0223b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55a5e0223b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566b5f284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566b5f284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566b5f284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566b5f284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55611b037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55611b037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55611b037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55611b037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5513577a6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5513577a6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700"/>
              <a:t>Second point -&gt; due to e.g. agglomeration effects, as opposed to being random.</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nl" sz="1700"/>
              <a:t>Third point -&gt; </a:t>
            </a:r>
            <a:r>
              <a:rPr lang="nl" sz="1700">
                <a:solidFill>
                  <a:srgbClr val="666666"/>
                </a:solidFill>
              </a:rPr>
              <a:t>Simple models that capture complex patterns which emerge in systems</a:t>
            </a:r>
            <a:endParaRPr sz="2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5668b89e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5668b89e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566b5f28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566b5f28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55f3f7a655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55f3f7a655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5513577a6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5513577a6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666666"/>
              </a:buClr>
              <a:buSzPts val="1400"/>
              <a:buFont typeface="Roboto"/>
              <a:buAutoNum type="arabicPeriod"/>
            </a:pPr>
            <a:r>
              <a:rPr lang="nl" sz="1400">
                <a:solidFill>
                  <a:srgbClr val="666666"/>
                </a:solidFill>
              </a:rPr>
              <a:t>Overarching r</a:t>
            </a:r>
            <a:r>
              <a:rPr lang="nl" sz="1400">
                <a:solidFill>
                  <a:srgbClr val="666666"/>
                </a:solidFill>
              </a:rPr>
              <a:t>esearch question: Can we develop a model that finds underlying patterns and structures in how urban areas grow and, if so, do they resemble the ones that are found in actual cities?</a:t>
            </a:r>
            <a:endParaRPr sz="1400">
              <a:solidFill>
                <a:srgbClr val="666666"/>
              </a:solidFill>
            </a:endParaRPr>
          </a:p>
          <a:p>
            <a:pPr indent="0" lvl="0" marL="0" rtl="0" algn="l">
              <a:lnSpc>
                <a:spcPct val="115000"/>
              </a:lnSpc>
              <a:spcBef>
                <a:spcPts val="1200"/>
              </a:spcBef>
              <a:spcAft>
                <a:spcPts val="0"/>
              </a:spcAft>
              <a:buNone/>
            </a:pPr>
            <a:r>
              <a:rPr lang="nl" sz="1400">
                <a:solidFill>
                  <a:srgbClr val="666666"/>
                </a:solidFill>
              </a:rPr>
              <a:t>Third bullet: which Alex will tell you more about. </a:t>
            </a:r>
            <a:endParaRPr sz="1400">
              <a:solidFill>
                <a:srgbClr val="666666"/>
              </a:solidFill>
            </a:endParaRPr>
          </a:p>
          <a:p>
            <a:pPr indent="-317500" lvl="0" marL="457200" rtl="0" algn="l">
              <a:lnSpc>
                <a:spcPct val="115000"/>
              </a:lnSpc>
              <a:spcBef>
                <a:spcPts val="1200"/>
              </a:spcBef>
              <a:spcAft>
                <a:spcPts val="0"/>
              </a:spcAft>
              <a:buClr>
                <a:srgbClr val="666666"/>
              </a:buClr>
              <a:buSzPts val="1400"/>
              <a:buFont typeface="Roboto"/>
              <a:buAutoNum type="arabicPeriod"/>
            </a:pPr>
            <a:r>
              <a:rPr lang="nl" sz="1400">
                <a:solidFill>
                  <a:srgbClr val="666666"/>
                </a:solidFill>
                <a:latin typeface="Roboto"/>
                <a:ea typeface="Roboto"/>
                <a:cs typeface="Roboto"/>
                <a:sym typeface="Roboto"/>
              </a:rPr>
              <a:t>This is important because if we can find evidence for our hypothesis, then it would indicate that there is an underlying structure to how cities grow, which is not immediately apparent on the surface.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55611b037d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55611b037d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5513577a6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5513577a6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55611b037d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55611b037d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5f3f7a655_3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55f3f7a655_3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nl" sz="1200">
                <a:solidFill>
                  <a:schemeClr val="dk1"/>
                </a:solidFill>
              </a:rPr>
              <a:t>In the paper, the transition potential Pij, which represents the likelihood of transitioning from state i to state j, is calculated using a formula </a:t>
            </a:r>
            <a:endParaRPr b="1" sz="1200">
              <a:solidFill>
                <a:schemeClr val="dk1"/>
              </a:solidFill>
            </a:endParaRPr>
          </a:p>
          <a:p>
            <a:pPr indent="0" lvl="0" marL="0" rtl="0" algn="l">
              <a:spcBef>
                <a:spcPts val="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55f3f7a655_3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55f3f7a655_3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With this weight_table, we are able to </a:t>
            </a:r>
            <a:r>
              <a:rPr lang="nl"/>
              <a:t>compute the transition potential from one states to the other 3 states for every single cells in the grid.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gif"/><Relationship Id="rId4" Type="http://schemas.openxmlformats.org/officeDocument/2006/relationships/image" Target="../media/image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jpg"/><Relationship Id="rId4" Type="http://schemas.openxmlformats.org/officeDocument/2006/relationships/image" Target="../media/image12.png"/><Relationship Id="rId5"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30.png"/><Relationship Id="rId5"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28.png"/><Relationship Id="rId5"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1.jpg"/><Relationship Id="rId5" Type="http://schemas.openxmlformats.org/officeDocument/2006/relationships/image" Target="../media/image6.png"/><Relationship Id="rId6" Type="http://schemas.openxmlformats.org/officeDocument/2006/relationships/image" Target="../media/image28.png"/><Relationship Id="rId7"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3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Urban growth modeling using Cellular Automata</a:t>
            </a:r>
            <a:endParaRPr/>
          </a:p>
        </p:txBody>
      </p:sp>
      <p:sp>
        <p:nvSpPr>
          <p:cNvPr id="65" name="Google Shape;65;p13"/>
          <p:cNvSpPr txBox="1"/>
          <p:nvPr/>
        </p:nvSpPr>
        <p:spPr>
          <a:xfrm>
            <a:off x="5833175" y="2851025"/>
            <a:ext cx="3103500" cy="21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800">
                <a:solidFill>
                  <a:schemeClr val="lt1"/>
                </a:solidFill>
                <a:latin typeface="Roboto"/>
                <a:ea typeface="Roboto"/>
                <a:cs typeface="Roboto"/>
                <a:sym typeface="Roboto"/>
              </a:rPr>
              <a:t>Group 5</a:t>
            </a:r>
            <a:endParaRPr sz="1800">
              <a:solidFill>
                <a:schemeClr val="lt1"/>
              </a:solidFill>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nl" sz="1600">
                <a:solidFill>
                  <a:schemeClr val="lt1"/>
                </a:solidFill>
                <a:latin typeface="Roboto"/>
                <a:ea typeface="Roboto"/>
                <a:cs typeface="Roboto"/>
                <a:sym typeface="Roboto"/>
              </a:rPr>
              <a:t>Tijn Schickendantz</a:t>
            </a:r>
            <a:endParaRPr sz="1600">
              <a:solidFill>
                <a:schemeClr val="lt1"/>
              </a:solidFill>
              <a:latin typeface="Roboto"/>
              <a:ea typeface="Roboto"/>
              <a:cs typeface="Roboto"/>
              <a:sym typeface="Roboto"/>
            </a:endParaRPr>
          </a:p>
          <a:p>
            <a:pPr indent="0" lvl="0" marL="0" rtl="0" algn="l">
              <a:spcBef>
                <a:spcPts val="0"/>
              </a:spcBef>
              <a:spcAft>
                <a:spcPts val="0"/>
              </a:spcAft>
              <a:buNone/>
            </a:pPr>
            <a:r>
              <a:rPr lang="nl" sz="1600">
                <a:solidFill>
                  <a:schemeClr val="lt1"/>
                </a:solidFill>
                <a:latin typeface="Roboto"/>
                <a:ea typeface="Roboto"/>
                <a:cs typeface="Roboto"/>
                <a:sym typeface="Roboto"/>
              </a:rPr>
              <a:t>Anton Andersen</a:t>
            </a:r>
            <a:endParaRPr sz="1600">
              <a:solidFill>
                <a:schemeClr val="lt1"/>
              </a:solidFill>
              <a:latin typeface="Roboto"/>
              <a:ea typeface="Roboto"/>
              <a:cs typeface="Roboto"/>
              <a:sym typeface="Roboto"/>
            </a:endParaRPr>
          </a:p>
          <a:p>
            <a:pPr indent="0" lvl="0" marL="0" rtl="0" algn="l">
              <a:spcBef>
                <a:spcPts val="0"/>
              </a:spcBef>
              <a:spcAft>
                <a:spcPts val="0"/>
              </a:spcAft>
              <a:buNone/>
            </a:pPr>
            <a:r>
              <a:rPr lang="nl" sz="1600">
                <a:solidFill>
                  <a:schemeClr val="lt1"/>
                </a:solidFill>
                <a:latin typeface="Roboto"/>
                <a:ea typeface="Roboto"/>
                <a:cs typeface="Roboto"/>
                <a:sym typeface="Roboto"/>
              </a:rPr>
              <a:t>Alexander Künnen</a:t>
            </a:r>
            <a:endParaRPr sz="1600">
              <a:solidFill>
                <a:schemeClr val="lt1"/>
              </a:solidFill>
              <a:latin typeface="Roboto"/>
              <a:ea typeface="Roboto"/>
              <a:cs typeface="Roboto"/>
              <a:sym typeface="Roboto"/>
            </a:endParaRPr>
          </a:p>
          <a:p>
            <a:pPr indent="0" lvl="0" marL="0" rtl="0" algn="l">
              <a:spcBef>
                <a:spcPts val="0"/>
              </a:spcBef>
              <a:spcAft>
                <a:spcPts val="0"/>
              </a:spcAft>
              <a:buNone/>
            </a:pPr>
            <a:r>
              <a:rPr lang="nl" sz="1600">
                <a:solidFill>
                  <a:schemeClr val="lt1"/>
                </a:solidFill>
                <a:latin typeface="Roboto"/>
                <a:ea typeface="Roboto"/>
                <a:cs typeface="Roboto"/>
                <a:sym typeface="Roboto"/>
              </a:rPr>
              <a:t>Xinhai Li</a:t>
            </a:r>
            <a:endParaRPr sz="160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Model - Step 2 </a:t>
            </a:r>
            <a:r>
              <a:rPr lang="nl" sz="1800"/>
              <a:t>(Weight Table example)</a:t>
            </a:r>
            <a:endParaRPr/>
          </a:p>
        </p:txBody>
      </p:sp>
      <p:pic>
        <p:nvPicPr>
          <p:cNvPr id="141" name="Google Shape;141;p22"/>
          <p:cNvPicPr preferRelativeResize="0"/>
          <p:nvPr/>
        </p:nvPicPr>
        <p:blipFill>
          <a:blip r:embed="rId3">
            <a:alphaModFix/>
          </a:blip>
          <a:stretch>
            <a:fillRect/>
          </a:stretch>
        </p:blipFill>
        <p:spPr>
          <a:xfrm>
            <a:off x="53725" y="1343925"/>
            <a:ext cx="3952013" cy="3714075"/>
          </a:xfrm>
          <a:prstGeom prst="rect">
            <a:avLst/>
          </a:prstGeom>
          <a:noFill/>
          <a:ln>
            <a:noFill/>
          </a:ln>
        </p:spPr>
      </p:pic>
      <p:sp>
        <p:nvSpPr>
          <p:cNvPr id="142" name="Google Shape;142;p22"/>
          <p:cNvSpPr txBox="1"/>
          <p:nvPr/>
        </p:nvSpPr>
        <p:spPr>
          <a:xfrm>
            <a:off x="4591000" y="3374200"/>
            <a:ext cx="43674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latin typeface="Roboto"/>
                <a:ea typeface="Roboto"/>
                <a:cs typeface="Roboto"/>
                <a:sym typeface="Roboto"/>
              </a:rPr>
              <a:t> </a:t>
            </a:r>
            <a:endParaRPr>
              <a:latin typeface="Roboto"/>
              <a:ea typeface="Roboto"/>
              <a:cs typeface="Roboto"/>
              <a:sym typeface="Roboto"/>
            </a:endParaRPr>
          </a:p>
        </p:txBody>
      </p:sp>
      <p:sp>
        <p:nvSpPr>
          <p:cNvPr id="143" name="Google Shape;143;p22"/>
          <p:cNvSpPr txBox="1"/>
          <p:nvPr/>
        </p:nvSpPr>
        <p:spPr>
          <a:xfrm>
            <a:off x="5176425" y="1670675"/>
            <a:ext cx="184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latin typeface="Times New Roman"/>
              <a:ea typeface="Times New Roman"/>
              <a:cs typeface="Times New Roman"/>
              <a:sym typeface="Times New Roman"/>
            </a:endParaRPr>
          </a:p>
        </p:txBody>
      </p:sp>
      <p:pic>
        <p:nvPicPr>
          <p:cNvPr id="144" name="Google Shape;144;p22" title="[0,0,0,&quot;https://www.codecogs.com/eqnedit.php?latex=%5Csum%20m_%7Bkd%7D%20%3D%203%20-%201%20%2B%204%20%3D%206#0&quot;]"/>
          <p:cNvPicPr preferRelativeResize="0"/>
          <p:nvPr/>
        </p:nvPicPr>
        <p:blipFill>
          <a:blip r:embed="rId4">
            <a:alphaModFix/>
          </a:blip>
          <a:stretch>
            <a:fillRect/>
          </a:stretch>
        </p:blipFill>
        <p:spPr>
          <a:xfrm>
            <a:off x="5598238" y="3374200"/>
            <a:ext cx="2352913" cy="323100"/>
          </a:xfrm>
          <a:prstGeom prst="rect">
            <a:avLst/>
          </a:prstGeom>
          <a:noFill/>
          <a:ln>
            <a:noFill/>
          </a:ln>
        </p:spPr>
      </p:pic>
      <p:sp>
        <p:nvSpPr>
          <p:cNvPr id="145" name="Google Shape;145;p22"/>
          <p:cNvSpPr txBox="1"/>
          <p:nvPr/>
        </p:nvSpPr>
        <p:spPr>
          <a:xfrm>
            <a:off x="5051425" y="3893800"/>
            <a:ext cx="372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lt2"/>
                </a:solidFill>
                <a:latin typeface="Roboto"/>
                <a:ea typeface="Roboto"/>
                <a:cs typeface="Roboto"/>
                <a:sym typeface="Roboto"/>
              </a:rPr>
              <a:t>The total contribution of a vacant cell’s neighbors helps it to convert into commercial cells</a:t>
            </a:r>
            <a:endParaRPr>
              <a:solidFill>
                <a:schemeClr val="lt2"/>
              </a:solidFill>
              <a:latin typeface="Roboto"/>
              <a:ea typeface="Roboto"/>
              <a:cs typeface="Roboto"/>
              <a:sym typeface="Roboto"/>
            </a:endParaRPr>
          </a:p>
        </p:txBody>
      </p:sp>
      <p:pic>
        <p:nvPicPr>
          <p:cNvPr id="146" name="Google Shape;146;p22"/>
          <p:cNvPicPr preferRelativeResize="0"/>
          <p:nvPr/>
        </p:nvPicPr>
        <p:blipFill>
          <a:blip r:embed="rId5">
            <a:alphaModFix/>
          </a:blip>
          <a:stretch>
            <a:fillRect/>
          </a:stretch>
        </p:blipFill>
        <p:spPr>
          <a:xfrm>
            <a:off x="5035412" y="1392475"/>
            <a:ext cx="3478576" cy="18623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Model - Step 3</a:t>
            </a:r>
            <a:endParaRPr/>
          </a:p>
        </p:txBody>
      </p:sp>
      <p:grpSp>
        <p:nvGrpSpPr>
          <p:cNvPr id="152" name="Google Shape;152;p23"/>
          <p:cNvGrpSpPr/>
          <p:nvPr/>
        </p:nvGrpSpPr>
        <p:grpSpPr>
          <a:xfrm>
            <a:off x="-8" y="1279350"/>
            <a:ext cx="3305700" cy="3399850"/>
            <a:chOff x="5838292" y="1272975"/>
            <a:chExt cx="3305700" cy="3399850"/>
          </a:xfrm>
        </p:grpSpPr>
        <p:sp>
          <p:nvSpPr>
            <p:cNvPr id="153" name="Google Shape;153;p23"/>
            <p:cNvSpPr/>
            <p:nvPr/>
          </p:nvSpPr>
          <p:spPr>
            <a:xfrm>
              <a:off x="5838292" y="12729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nl" sz="1800">
                  <a:solidFill>
                    <a:srgbClr val="FFFFFF"/>
                  </a:solidFill>
                  <a:latin typeface="Roboto"/>
                  <a:ea typeface="Roboto"/>
                  <a:cs typeface="Roboto"/>
                  <a:sym typeface="Roboto"/>
                </a:rPr>
                <a:t>Simulating</a:t>
              </a:r>
              <a:r>
                <a:rPr lang="nl">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sp>
          <p:nvSpPr>
            <p:cNvPr id="154" name="Google Shape;154;p23"/>
            <p:cNvSpPr txBox="1"/>
            <p:nvPr/>
          </p:nvSpPr>
          <p:spPr>
            <a:xfrm>
              <a:off x="6167075" y="2057125"/>
              <a:ext cx="2760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l">
                  <a:latin typeface="Roboto"/>
                  <a:ea typeface="Roboto"/>
                  <a:cs typeface="Roboto"/>
                  <a:sym typeface="Roboto"/>
                </a:rPr>
                <a:t>Simulation Rules</a:t>
              </a:r>
              <a:endParaRPr>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nl" sz="1200">
                  <a:latin typeface="Roboto"/>
                  <a:ea typeface="Roboto"/>
                  <a:cs typeface="Roboto"/>
                  <a:sym typeface="Roboto"/>
                </a:rPr>
                <a:t>Exogenous Growth Rate of Urban type cells</a:t>
              </a:r>
              <a:endParaRPr sz="1200">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nl" sz="1200">
                  <a:latin typeface="Roboto"/>
                  <a:ea typeface="Roboto"/>
                  <a:cs typeface="Roboto"/>
                  <a:sym typeface="Roboto"/>
                </a:rPr>
                <a:t>Transition potential </a:t>
              </a:r>
              <a:endParaRPr sz="1200">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nl" sz="1200">
                  <a:latin typeface="Roboto"/>
                  <a:ea typeface="Roboto"/>
                  <a:cs typeface="Roboto"/>
                  <a:sym typeface="Roboto"/>
                </a:rPr>
                <a:t>Hierarchy of Land-use States. </a:t>
              </a:r>
              <a:br>
                <a:rPr lang="nl" sz="1200">
                  <a:latin typeface="Roboto"/>
                  <a:ea typeface="Roboto"/>
                  <a:cs typeface="Roboto"/>
                  <a:sym typeface="Roboto"/>
                </a:rPr>
              </a:br>
              <a:r>
                <a:rPr lang="nl" sz="1200">
                  <a:solidFill>
                    <a:schemeClr val="lt2"/>
                  </a:solidFill>
                  <a:latin typeface="Roboto"/>
                  <a:ea typeface="Roboto"/>
                  <a:cs typeface="Roboto"/>
                  <a:sym typeface="Roboto"/>
                </a:rPr>
                <a:t>(Low)</a:t>
              </a:r>
              <a:r>
                <a:rPr lang="nl" sz="1200">
                  <a:latin typeface="Roboto"/>
                  <a:ea typeface="Roboto"/>
                  <a:cs typeface="Roboto"/>
                  <a:sym typeface="Roboto"/>
                </a:rPr>
                <a:t> V → R → I → C </a:t>
              </a:r>
              <a:r>
                <a:rPr lang="nl" sz="1200">
                  <a:solidFill>
                    <a:schemeClr val="lt2"/>
                  </a:solidFill>
                  <a:latin typeface="Roboto"/>
                  <a:ea typeface="Roboto"/>
                  <a:cs typeface="Roboto"/>
                  <a:sym typeface="Roboto"/>
                </a:rPr>
                <a:t>(High)</a:t>
              </a:r>
              <a:endParaRPr sz="1200">
                <a:solidFill>
                  <a:schemeClr val="lt2"/>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p:txBody>
        </p:sp>
      </p:grpSp>
      <p:sp>
        <p:nvSpPr>
          <p:cNvPr id="155" name="Google Shape;155;p23"/>
          <p:cNvSpPr txBox="1"/>
          <p:nvPr/>
        </p:nvSpPr>
        <p:spPr>
          <a:xfrm>
            <a:off x="3745950" y="1461375"/>
            <a:ext cx="508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56" name="Google Shape;156;p23"/>
          <p:cNvPicPr preferRelativeResize="0"/>
          <p:nvPr/>
        </p:nvPicPr>
        <p:blipFill>
          <a:blip r:embed="rId3">
            <a:alphaModFix/>
          </a:blip>
          <a:stretch>
            <a:fillRect/>
          </a:stretch>
        </p:blipFill>
        <p:spPr>
          <a:xfrm>
            <a:off x="2482425" y="861075"/>
            <a:ext cx="6949474" cy="4792501"/>
          </a:xfrm>
          <a:prstGeom prst="rect">
            <a:avLst/>
          </a:prstGeom>
          <a:noFill/>
          <a:ln>
            <a:noFill/>
          </a:ln>
        </p:spPr>
      </p:pic>
      <p:sp>
        <p:nvSpPr>
          <p:cNvPr id="157" name="Google Shape;157;p23"/>
          <p:cNvSpPr txBox="1"/>
          <p:nvPr/>
        </p:nvSpPr>
        <p:spPr>
          <a:xfrm>
            <a:off x="784925" y="4818050"/>
            <a:ext cx="8047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700">
                <a:solidFill>
                  <a:schemeClr val="lt2"/>
                </a:solidFill>
                <a:highlight>
                  <a:srgbClr val="FFFFFF"/>
                </a:highlight>
              </a:rPr>
              <a:t>White, R., &amp; Engelen, G. (1993). Cellular automata and fractal urban form: a cellular modelling approach to the evolution of urban land-use patterns. </a:t>
            </a:r>
            <a:r>
              <a:rPr i="1" lang="nl" sz="700">
                <a:solidFill>
                  <a:schemeClr val="lt2"/>
                </a:solidFill>
                <a:highlight>
                  <a:srgbClr val="FFFFFF"/>
                </a:highlight>
              </a:rPr>
              <a:t>Environment and planning A</a:t>
            </a:r>
            <a:r>
              <a:rPr lang="nl" sz="700">
                <a:solidFill>
                  <a:schemeClr val="lt2"/>
                </a:solidFill>
                <a:highlight>
                  <a:srgbClr val="FFFFFF"/>
                </a:highlight>
              </a:rPr>
              <a:t>, </a:t>
            </a:r>
            <a:r>
              <a:rPr i="1" lang="nl" sz="700">
                <a:solidFill>
                  <a:schemeClr val="lt2"/>
                </a:solidFill>
                <a:highlight>
                  <a:srgbClr val="FFFFFF"/>
                </a:highlight>
              </a:rPr>
              <a:t>25</a:t>
            </a:r>
            <a:r>
              <a:rPr lang="nl" sz="700">
                <a:solidFill>
                  <a:schemeClr val="lt2"/>
                </a:solidFill>
                <a:highlight>
                  <a:srgbClr val="FFFFFF"/>
                </a:highlight>
              </a:rPr>
              <a:t>(8), 1175-1199.</a:t>
            </a:r>
            <a:endParaRPr sz="1100">
              <a:solidFill>
                <a:schemeClr val="lt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Analysis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Analysis I - Model Behaviour </a:t>
            </a:r>
            <a:endParaRPr/>
          </a:p>
        </p:txBody>
      </p:sp>
      <p:sp>
        <p:nvSpPr>
          <p:cNvPr id="168" name="Google Shape;168;p2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69" name="Google Shape;169;p25"/>
          <p:cNvPicPr preferRelativeResize="0"/>
          <p:nvPr/>
        </p:nvPicPr>
        <p:blipFill>
          <a:blip r:embed="rId3">
            <a:alphaModFix/>
          </a:blip>
          <a:stretch>
            <a:fillRect/>
          </a:stretch>
        </p:blipFill>
        <p:spPr>
          <a:xfrm>
            <a:off x="451875" y="1406225"/>
            <a:ext cx="3516226" cy="2637175"/>
          </a:xfrm>
          <a:prstGeom prst="rect">
            <a:avLst/>
          </a:prstGeom>
          <a:noFill/>
          <a:ln>
            <a:noFill/>
          </a:ln>
        </p:spPr>
      </p:pic>
      <p:pic>
        <p:nvPicPr>
          <p:cNvPr id="170" name="Google Shape;170;p25"/>
          <p:cNvPicPr preferRelativeResize="0"/>
          <p:nvPr/>
        </p:nvPicPr>
        <p:blipFill>
          <a:blip r:embed="rId4">
            <a:alphaModFix/>
          </a:blip>
          <a:stretch>
            <a:fillRect/>
          </a:stretch>
        </p:blipFill>
        <p:spPr>
          <a:xfrm>
            <a:off x="5184750" y="1436513"/>
            <a:ext cx="3435475" cy="2576600"/>
          </a:xfrm>
          <a:prstGeom prst="rect">
            <a:avLst/>
          </a:prstGeom>
          <a:noFill/>
          <a:ln>
            <a:noFill/>
          </a:ln>
        </p:spPr>
      </p:pic>
      <p:sp>
        <p:nvSpPr>
          <p:cNvPr id="171" name="Google Shape;171;p25"/>
          <p:cNvSpPr txBox="1"/>
          <p:nvPr/>
        </p:nvSpPr>
        <p:spPr>
          <a:xfrm>
            <a:off x="1568849" y="4043400"/>
            <a:ext cx="1044300" cy="9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100">
                <a:latin typeface="Roboto"/>
                <a:ea typeface="Roboto"/>
                <a:cs typeface="Roboto"/>
                <a:sym typeface="Roboto"/>
              </a:rPr>
              <a:t>alpha = 2.5</a:t>
            </a:r>
            <a:endParaRPr sz="1100">
              <a:latin typeface="Roboto"/>
              <a:ea typeface="Roboto"/>
              <a:cs typeface="Roboto"/>
              <a:sym typeface="Roboto"/>
            </a:endParaRPr>
          </a:p>
          <a:p>
            <a:pPr indent="0" lvl="0" marL="0" rtl="0" algn="l">
              <a:spcBef>
                <a:spcPts val="0"/>
              </a:spcBef>
              <a:spcAft>
                <a:spcPts val="0"/>
              </a:spcAft>
              <a:buNone/>
            </a:pPr>
            <a:r>
              <a:rPr lang="nl" sz="1100">
                <a:latin typeface="Roboto"/>
                <a:ea typeface="Roboto"/>
                <a:cs typeface="Roboto"/>
                <a:sym typeface="Roboto"/>
              </a:rPr>
              <a:t>C = 0.001</a:t>
            </a:r>
            <a:endParaRPr sz="1100">
              <a:latin typeface="Roboto"/>
              <a:ea typeface="Roboto"/>
              <a:cs typeface="Roboto"/>
              <a:sym typeface="Roboto"/>
            </a:endParaRPr>
          </a:p>
          <a:p>
            <a:pPr indent="0" lvl="0" marL="0" rtl="0" algn="l">
              <a:spcBef>
                <a:spcPts val="0"/>
              </a:spcBef>
              <a:spcAft>
                <a:spcPts val="0"/>
              </a:spcAft>
              <a:buNone/>
            </a:pPr>
            <a:r>
              <a:rPr lang="nl" sz="1100">
                <a:latin typeface="Roboto"/>
                <a:ea typeface="Roboto"/>
                <a:cs typeface="Roboto"/>
                <a:sym typeface="Roboto"/>
              </a:rPr>
              <a:t>H = 0.01</a:t>
            </a:r>
            <a:endParaRPr sz="1100">
              <a:latin typeface="Roboto"/>
              <a:ea typeface="Roboto"/>
              <a:cs typeface="Roboto"/>
              <a:sym typeface="Roboto"/>
            </a:endParaRPr>
          </a:p>
          <a:p>
            <a:pPr indent="0" lvl="0" marL="0" rtl="0" algn="l">
              <a:spcBef>
                <a:spcPts val="0"/>
              </a:spcBef>
              <a:spcAft>
                <a:spcPts val="0"/>
              </a:spcAft>
              <a:buNone/>
            </a:pPr>
            <a:r>
              <a:rPr lang="nl" sz="1100">
                <a:latin typeface="Roboto"/>
                <a:ea typeface="Roboto"/>
                <a:cs typeface="Roboto"/>
                <a:sym typeface="Roboto"/>
              </a:rPr>
              <a:t>I = 0.002</a:t>
            </a:r>
            <a:endParaRPr sz="11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72" name="Google Shape;172;p25"/>
          <p:cNvSpPr txBox="1"/>
          <p:nvPr/>
        </p:nvSpPr>
        <p:spPr>
          <a:xfrm>
            <a:off x="6380338" y="4043400"/>
            <a:ext cx="1044300" cy="9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100">
                <a:latin typeface="Roboto"/>
                <a:ea typeface="Roboto"/>
                <a:cs typeface="Roboto"/>
                <a:sym typeface="Roboto"/>
              </a:rPr>
              <a:t>alpha = 4</a:t>
            </a:r>
            <a:endParaRPr sz="1100">
              <a:latin typeface="Roboto"/>
              <a:ea typeface="Roboto"/>
              <a:cs typeface="Roboto"/>
              <a:sym typeface="Roboto"/>
            </a:endParaRPr>
          </a:p>
          <a:p>
            <a:pPr indent="0" lvl="0" marL="0" rtl="0" algn="l">
              <a:spcBef>
                <a:spcPts val="0"/>
              </a:spcBef>
              <a:spcAft>
                <a:spcPts val="0"/>
              </a:spcAft>
              <a:buNone/>
            </a:pPr>
            <a:r>
              <a:rPr lang="nl" sz="1100">
                <a:latin typeface="Roboto"/>
                <a:ea typeface="Roboto"/>
                <a:cs typeface="Roboto"/>
                <a:sym typeface="Roboto"/>
              </a:rPr>
              <a:t>C = 0.005</a:t>
            </a:r>
            <a:endParaRPr sz="1100">
              <a:latin typeface="Roboto"/>
              <a:ea typeface="Roboto"/>
              <a:cs typeface="Roboto"/>
              <a:sym typeface="Roboto"/>
            </a:endParaRPr>
          </a:p>
          <a:p>
            <a:pPr indent="0" lvl="0" marL="0" rtl="0" algn="l">
              <a:spcBef>
                <a:spcPts val="0"/>
              </a:spcBef>
              <a:spcAft>
                <a:spcPts val="0"/>
              </a:spcAft>
              <a:buNone/>
            </a:pPr>
            <a:r>
              <a:rPr lang="nl" sz="1100">
                <a:latin typeface="Roboto"/>
                <a:ea typeface="Roboto"/>
                <a:cs typeface="Roboto"/>
                <a:sym typeface="Roboto"/>
              </a:rPr>
              <a:t>H = 0.01</a:t>
            </a:r>
            <a:endParaRPr sz="1100">
              <a:latin typeface="Roboto"/>
              <a:ea typeface="Roboto"/>
              <a:cs typeface="Roboto"/>
              <a:sym typeface="Roboto"/>
            </a:endParaRPr>
          </a:p>
          <a:p>
            <a:pPr indent="0" lvl="0" marL="0" rtl="0" algn="l">
              <a:spcBef>
                <a:spcPts val="0"/>
              </a:spcBef>
              <a:spcAft>
                <a:spcPts val="0"/>
              </a:spcAft>
              <a:buNone/>
            </a:pPr>
            <a:r>
              <a:rPr lang="nl" sz="1100">
                <a:latin typeface="Roboto"/>
                <a:ea typeface="Roboto"/>
                <a:cs typeface="Roboto"/>
                <a:sym typeface="Roboto"/>
              </a:rPr>
              <a:t>I = 0.002</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nl"/>
              <a:t>Analysis II - Conditional Entropy</a:t>
            </a:r>
            <a:endParaRPr/>
          </a:p>
        </p:txBody>
      </p:sp>
      <p:sp>
        <p:nvSpPr>
          <p:cNvPr id="178" name="Google Shape;178;p26"/>
          <p:cNvSpPr txBox="1"/>
          <p:nvPr>
            <p:ph idx="1" type="body"/>
          </p:nvPr>
        </p:nvSpPr>
        <p:spPr>
          <a:xfrm>
            <a:off x="311700" y="1505700"/>
            <a:ext cx="7503000" cy="3076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nl" sz="1500"/>
              <a:t>Notion of </a:t>
            </a:r>
            <a:r>
              <a:rPr lang="nl" sz="1500"/>
              <a:t>‘’Orderedness’’</a:t>
            </a:r>
            <a:endParaRPr sz="1500"/>
          </a:p>
          <a:p>
            <a:pPr indent="-323850" lvl="0" marL="457200" rtl="0" algn="l">
              <a:spcBef>
                <a:spcPts val="0"/>
              </a:spcBef>
              <a:spcAft>
                <a:spcPts val="0"/>
              </a:spcAft>
              <a:buSzPts val="1500"/>
              <a:buChar char="●"/>
            </a:pPr>
            <a:r>
              <a:rPr lang="nl" sz="1500"/>
              <a:t>Entropy (H) versus conditional Entropy (G).</a:t>
            </a:r>
            <a:endParaRPr sz="1500"/>
          </a:p>
          <a:p>
            <a:pPr indent="-323850" lvl="0" marL="457200" rtl="0" algn="l">
              <a:spcBef>
                <a:spcPts val="0"/>
              </a:spcBef>
              <a:spcAft>
                <a:spcPts val="0"/>
              </a:spcAft>
              <a:buSzPts val="1500"/>
              <a:buChar char="●"/>
            </a:pPr>
            <a:r>
              <a:rPr lang="nl" sz="1500"/>
              <a:t>Conditional entropy discriminates structurally different 2D patterns.</a:t>
            </a:r>
            <a:endParaRPr sz="1500"/>
          </a:p>
          <a:p>
            <a:pPr indent="0" lvl="0" marL="0" rtl="0" algn="l">
              <a:spcBef>
                <a:spcPts val="1200"/>
              </a:spcBef>
              <a:spcAft>
                <a:spcPts val="1200"/>
              </a:spcAft>
              <a:buNone/>
            </a:pPr>
            <a:r>
              <a:t/>
            </a:r>
            <a:endParaRPr/>
          </a:p>
        </p:txBody>
      </p:sp>
      <p:sp>
        <p:nvSpPr>
          <p:cNvPr id="179" name="Google Shape;179;p26"/>
          <p:cNvSpPr txBox="1"/>
          <p:nvPr/>
        </p:nvSpPr>
        <p:spPr>
          <a:xfrm>
            <a:off x="1712425" y="3958200"/>
            <a:ext cx="40332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H = 1.585               H = 1.585               H= 1.585</a:t>
            </a:r>
            <a:endParaRPr/>
          </a:p>
          <a:p>
            <a:pPr indent="0" lvl="0" marL="0" rtl="0" algn="l">
              <a:spcBef>
                <a:spcPts val="0"/>
              </a:spcBef>
              <a:spcAft>
                <a:spcPts val="0"/>
              </a:spcAft>
              <a:buNone/>
            </a:pPr>
            <a:r>
              <a:rPr lang="nl"/>
              <a:t>G = 0.40                 G = 0.756               G = 1.434</a:t>
            </a:r>
            <a:endParaRPr/>
          </a:p>
        </p:txBody>
      </p:sp>
      <p:pic>
        <p:nvPicPr>
          <p:cNvPr id="180" name="Google Shape;180;p26"/>
          <p:cNvPicPr preferRelativeResize="0"/>
          <p:nvPr/>
        </p:nvPicPr>
        <p:blipFill>
          <a:blip r:embed="rId3">
            <a:alphaModFix/>
          </a:blip>
          <a:stretch>
            <a:fillRect/>
          </a:stretch>
        </p:blipFill>
        <p:spPr>
          <a:xfrm>
            <a:off x="1712413" y="2629075"/>
            <a:ext cx="2581275" cy="1076325"/>
          </a:xfrm>
          <a:prstGeom prst="rect">
            <a:avLst/>
          </a:prstGeom>
          <a:noFill/>
          <a:ln>
            <a:noFill/>
          </a:ln>
        </p:spPr>
      </p:pic>
      <p:pic>
        <p:nvPicPr>
          <p:cNvPr id="181" name="Google Shape;181;p26"/>
          <p:cNvPicPr preferRelativeResize="0"/>
          <p:nvPr/>
        </p:nvPicPr>
        <p:blipFill>
          <a:blip r:embed="rId4">
            <a:alphaModFix/>
          </a:blip>
          <a:stretch>
            <a:fillRect/>
          </a:stretch>
        </p:blipFill>
        <p:spPr>
          <a:xfrm>
            <a:off x="4632125" y="2605550"/>
            <a:ext cx="1171803" cy="1123400"/>
          </a:xfrm>
          <a:prstGeom prst="rect">
            <a:avLst/>
          </a:prstGeom>
          <a:noFill/>
          <a:ln>
            <a:noFill/>
          </a:ln>
        </p:spPr>
      </p:pic>
      <p:sp>
        <p:nvSpPr>
          <p:cNvPr id="182" name="Google Shape;182;p26"/>
          <p:cNvSpPr txBox="1"/>
          <p:nvPr/>
        </p:nvSpPr>
        <p:spPr>
          <a:xfrm>
            <a:off x="1712425" y="4790700"/>
            <a:ext cx="5915700" cy="35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nl" sz="1100">
                <a:solidFill>
                  <a:schemeClr val="dk2"/>
                </a:solidFill>
                <a:latin typeface="Roboto"/>
                <a:ea typeface="Roboto"/>
                <a:cs typeface="Roboto"/>
                <a:sym typeface="Roboto"/>
              </a:rPr>
              <a:t>Javaheri Javid, M. A., Blackwell, T., Zimmer, R., &amp; Al-Rifaie, M. M. (2015).</a:t>
            </a:r>
            <a:endParaRPr sz="11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Analysis II - Conditional Entropy</a:t>
            </a:r>
            <a:endParaRPr/>
          </a:p>
        </p:txBody>
      </p:sp>
      <p:sp>
        <p:nvSpPr>
          <p:cNvPr id="188" name="Google Shape;188;p27"/>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89" name="Google Shape;189;p27"/>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0" name="Google Shape;190;p27"/>
          <p:cNvPicPr preferRelativeResize="0"/>
          <p:nvPr/>
        </p:nvPicPr>
        <p:blipFill>
          <a:blip r:embed="rId3">
            <a:alphaModFix/>
          </a:blip>
          <a:stretch>
            <a:fillRect/>
          </a:stretch>
        </p:blipFill>
        <p:spPr>
          <a:xfrm>
            <a:off x="2118475" y="1389150"/>
            <a:ext cx="4134535" cy="3637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150575" y="500925"/>
            <a:ext cx="88590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Analysis III - Residential Area Cluster Size Distribution</a:t>
            </a:r>
            <a:endParaRPr/>
          </a:p>
        </p:txBody>
      </p:sp>
      <p:sp>
        <p:nvSpPr>
          <p:cNvPr id="196" name="Google Shape;196;p28"/>
          <p:cNvSpPr txBox="1"/>
          <p:nvPr>
            <p:ph idx="1" type="body"/>
          </p:nvPr>
        </p:nvSpPr>
        <p:spPr>
          <a:xfrm>
            <a:off x="311700" y="1505700"/>
            <a:ext cx="7736400" cy="3076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nl" sz="1500"/>
              <a:t>Base paper (in some situations) finds power law in cluster size distribution</a:t>
            </a:r>
            <a:endParaRPr sz="1500"/>
          </a:p>
          <a:p>
            <a:pPr indent="-323850" lvl="0" marL="457200" rtl="0" algn="l">
              <a:spcBef>
                <a:spcPts val="0"/>
              </a:spcBef>
              <a:spcAft>
                <a:spcPts val="0"/>
              </a:spcAft>
              <a:buSzPts val="1500"/>
              <a:buChar char="●"/>
            </a:pPr>
            <a:r>
              <a:rPr lang="nl" sz="1500"/>
              <a:t>Our analysis is inconclusive </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Analysis IV - Fractal Dimension</a:t>
            </a:r>
            <a:endParaRPr/>
          </a:p>
        </p:txBody>
      </p:sp>
      <p:sp>
        <p:nvSpPr>
          <p:cNvPr id="202" name="Google Shape;202;p29"/>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Basic Idea:</a:t>
            </a:r>
            <a:endParaRPr/>
          </a:p>
          <a:p>
            <a:pPr indent="-311150" lvl="0" marL="457200" rtl="0" algn="l">
              <a:spcBef>
                <a:spcPts val="1200"/>
              </a:spcBef>
              <a:spcAft>
                <a:spcPts val="0"/>
              </a:spcAft>
              <a:buSzPts val="1300"/>
              <a:buChar char="●"/>
            </a:pPr>
            <a:r>
              <a:rPr lang="nl"/>
              <a:t>Number of cells in each radius to the center.</a:t>
            </a:r>
            <a:endParaRPr/>
          </a:p>
          <a:p>
            <a:pPr indent="-311150" lvl="0" marL="457200" rtl="0" algn="l">
              <a:spcBef>
                <a:spcPts val="0"/>
              </a:spcBef>
              <a:spcAft>
                <a:spcPts val="0"/>
              </a:spcAft>
              <a:buSzPts val="1300"/>
              <a:buChar char="●"/>
            </a:pPr>
            <a:r>
              <a:rPr lang="nl"/>
              <a:t>fit a curve (line in loglog) to data</a:t>
            </a:r>
            <a:endParaRPr/>
          </a:p>
          <a:p>
            <a:pPr indent="0" lvl="0" marL="457200" rtl="0" algn="l">
              <a:spcBef>
                <a:spcPts val="1200"/>
              </a:spcBef>
              <a:spcAft>
                <a:spcPts val="1200"/>
              </a:spcAft>
              <a:buNone/>
            </a:pPr>
            <a:r>
              <a:t/>
            </a:r>
            <a:endParaRPr/>
          </a:p>
        </p:txBody>
      </p:sp>
      <p:pic>
        <p:nvPicPr>
          <p:cNvPr id="203" name="Google Shape;203;p29"/>
          <p:cNvPicPr preferRelativeResize="0"/>
          <p:nvPr/>
        </p:nvPicPr>
        <p:blipFill>
          <a:blip r:embed="rId3">
            <a:alphaModFix/>
          </a:blip>
          <a:stretch>
            <a:fillRect/>
          </a:stretch>
        </p:blipFill>
        <p:spPr>
          <a:xfrm>
            <a:off x="4404225" y="1533825"/>
            <a:ext cx="4433000" cy="3324750"/>
          </a:xfrm>
          <a:prstGeom prst="rect">
            <a:avLst/>
          </a:prstGeom>
          <a:noFill/>
          <a:ln>
            <a:noFill/>
          </a:ln>
        </p:spPr>
      </p:pic>
      <p:pic>
        <p:nvPicPr>
          <p:cNvPr id="204" name="Google Shape;204;p29"/>
          <p:cNvPicPr preferRelativeResize="0"/>
          <p:nvPr/>
        </p:nvPicPr>
        <p:blipFill rotWithShape="1">
          <a:blip r:embed="rId4">
            <a:alphaModFix/>
          </a:blip>
          <a:srcRect b="1785" l="8609" r="0" t="6630"/>
          <a:stretch/>
        </p:blipFill>
        <p:spPr>
          <a:xfrm>
            <a:off x="1022125" y="2675375"/>
            <a:ext cx="2669600" cy="2006525"/>
          </a:xfrm>
          <a:prstGeom prst="rect">
            <a:avLst/>
          </a:prstGeom>
          <a:noFill/>
          <a:ln>
            <a:noFill/>
          </a:ln>
        </p:spPr>
      </p:pic>
      <p:pic>
        <p:nvPicPr>
          <p:cNvPr id="205" name="Google Shape;205;p29"/>
          <p:cNvPicPr preferRelativeResize="0"/>
          <p:nvPr/>
        </p:nvPicPr>
        <p:blipFill rotWithShape="1">
          <a:blip r:embed="rId5">
            <a:alphaModFix/>
          </a:blip>
          <a:srcRect b="0" l="0" r="15682" t="0"/>
          <a:stretch/>
        </p:blipFill>
        <p:spPr>
          <a:xfrm>
            <a:off x="1121050" y="2393150"/>
            <a:ext cx="1879326" cy="2288751"/>
          </a:xfrm>
          <a:prstGeom prst="rect">
            <a:avLst/>
          </a:prstGeom>
          <a:noFill/>
          <a:ln>
            <a:noFill/>
          </a:ln>
        </p:spPr>
      </p:pic>
      <p:sp>
        <p:nvSpPr>
          <p:cNvPr id="206" name="Google Shape;206;p29"/>
          <p:cNvSpPr/>
          <p:nvPr/>
        </p:nvSpPr>
        <p:spPr>
          <a:xfrm>
            <a:off x="2011250" y="3504375"/>
            <a:ext cx="174300" cy="169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a:off x="1894400" y="3375675"/>
            <a:ext cx="408000" cy="42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a:off x="1662050" y="3164475"/>
            <a:ext cx="872700" cy="90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p:nvPr/>
        </p:nvSpPr>
        <p:spPr>
          <a:xfrm>
            <a:off x="1380200" y="2854425"/>
            <a:ext cx="1436400" cy="146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Analysis IV - Result from Paper</a:t>
            </a:r>
            <a:endParaRPr/>
          </a:p>
        </p:txBody>
      </p:sp>
      <p:sp>
        <p:nvSpPr>
          <p:cNvPr id="215" name="Google Shape;215;p30"/>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6" name="Google Shape;216;p30"/>
          <p:cNvPicPr preferRelativeResize="0"/>
          <p:nvPr/>
        </p:nvPicPr>
        <p:blipFill>
          <a:blip r:embed="rId3">
            <a:alphaModFix/>
          </a:blip>
          <a:stretch>
            <a:fillRect/>
          </a:stretch>
        </p:blipFill>
        <p:spPr>
          <a:xfrm>
            <a:off x="713595" y="1486375"/>
            <a:ext cx="3690630" cy="3317300"/>
          </a:xfrm>
          <a:prstGeom prst="rect">
            <a:avLst/>
          </a:prstGeom>
          <a:noFill/>
          <a:ln>
            <a:noFill/>
          </a:ln>
        </p:spPr>
      </p:pic>
      <p:pic>
        <p:nvPicPr>
          <p:cNvPr id="217" name="Google Shape;217;p30"/>
          <p:cNvPicPr preferRelativeResize="0"/>
          <p:nvPr/>
        </p:nvPicPr>
        <p:blipFill>
          <a:blip r:embed="rId4">
            <a:alphaModFix/>
          </a:blip>
          <a:stretch>
            <a:fillRect/>
          </a:stretch>
        </p:blipFill>
        <p:spPr>
          <a:xfrm>
            <a:off x="-179175" y="1396875"/>
            <a:ext cx="937525" cy="2550975"/>
          </a:xfrm>
          <a:prstGeom prst="rect">
            <a:avLst/>
          </a:prstGeom>
          <a:noFill/>
          <a:ln>
            <a:noFill/>
          </a:ln>
        </p:spPr>
      </p:pic>
      <p:sp>
        <p:nvSpPr>
          <p:cNvPr id="218" name="Google Shape;218;p30"/>
          <p:cNvSpPr txBox="1"/>
          <p:nvPr/>
        </p:nvSpPr>
        <p:spPr>
          <a:xfrm>
            <a:off x="1074113" y="1234075"/>
            <a:ext cx="310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Roboto"/>
                <a:ea typeface="Roboto"/>
                <a:cs typeface="Roboto"/>
                <a:sym typeface="Roboto"/>
              </a:rPr>
              <a:t>Fractal Dimension in the paper</a:t>
            </a:r>
            <a:endParaRPr>
              <a:latin typeface="Roboto"/>
              <a:ea typeface="Roboto"/>
              <a:cs typeface="Roboto"/>
              <a:sym typeface="Roboto"/>
            </a:endParaRPr>
          </a:p>
        </p:txBody>
      </p:sp>
      <p:sp>
        <p:nvSpPr>
          <p:cNvPr id="219" name="Google Shape;219;p30"/>
          <p:cNvSpPr txBox="1"/>
          <p:nvPr/>
        </p:nvSpPr>
        <p:spPr>
          <a:xfrm>
            <a:off x="5111075" y="1198075"/>
            <a:ext cx="310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Roboto"/>
                <a:ea typeface="Roboto"/>
                <a:cs typeface="Roboto"/>
                <a:sym typeface="Roboto"/>
              </a:rPr>
              <a:t>Fractal Dimension in our model</a:t>
            </a:r>
            <a:endParaRPr>
              <a:latin typeface="Roboto"/>
              <a:ea typeface="Roboto"/>
              <a:cs typeface="Roboto"/>
              <a:sym typeface="Roboto"/>
            </a:endParaRPr>
          </a:p>
        </p:txBody>
      </p:sp>
      <p:pic>
        <p:nvPicPr>
          <p:cNvPr id="220" name="Google Shape;220;p30"/>
          <p:cNvPicPr preferRelativeResize="0"/>
          <p:nvPr/>
        </p:nvPicPr>
        <p:blipFill rotWithShape="1">
          <a:blip r:embed="rId5">
            <a:alphaModFix/>
          </a:blip>
          <a:srcRect b="0" l="0" r="0" t="9682"/>
          <a:stretch/>
        </p:blipFill>
        <p:spPr>
          <a:xfrm>
            <a:off x="4404225" y="1486375"/>
            <a:ext cx="4433000" cy="30027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1"/>
          <p:cNvPicPr preferRelativeResize="0"/>
          <p:nvPr/>
        </p:nvPicPr>
        <p:blipFill>
          <a:blip r:embed="rId3">
            <a:alphaModFix/>
          </a:blip>
          <a:stretch>
            <a:fillRect/>
          </a:stretch>
        </p:blipFill>
        <p:spPr>
          <a:xfrm>
            <a:off x="3992625" y="1450975"/>
            <a:ext cx="4530125" cy="3397600"/>
          </a:xfrm>
          <a:prstGeom prst="rect">
            <a:avLst/>
          </a:prstGeom>
          <a:noFill/>
          <a:ln>
            <a:noFill/>
          </a:ln>
        </p:spPr>
      </p:pic>
      <p:sp>
        <p:nvSpPr>
          <p:cNvPr id="226" name="Google Shape;226;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Analysis V - Our Model</a:t>
            </a:r>
            <a:endParaRPr/>
          </a:p>
        </p:txBody>
      </p:sp>
      <p:sp>
        <p:nvSpPr>
          <p:cNvPr id="227" name="Google Shape;227;p31"/>
          <p:cNvSpPr txBox="1"/>
          <p:nvPr>
            <p:ph idx="1" type="body"/>
          </p:nvPr>
        </p:nvSpPr>
        <p:spPr>
          <a:xfrm>
            <a:off x="311725" y="1491575"/>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The difference:</a:t>
            </a:r>
            <a:endParaRPr/>
          </a:p>
          <a:p>
            <a:pPr indent="-311150" lvl="0" marL="457200" rtl="0" algn="l">
              <a:spcBef>
                <a:spcPts val="1200"/>
              </a:spcBef>
              <a:spcAft>
                <a:spcPts val="0"/>
              </a:spcAft>
              <a:buSzPts val="1300"/>
              <a:buChar char="●"/>
            </a:pPr>
            <a:r>
              <a:rPr lang="nl"/>
              <a:t>Takes the Potential from the paper</a:t>
            </a:r>
            <a:endParaRPr/>
          </a:p>
          <a:p>
            <a:pPr indent="-311150" lvl="0" marL="457200" rtl="0" algn="l">
              <a:spcBef>
                <a:spcPts val="0"/>
              </a:spcBef>
              <a:spcAft>
                <a:spcPts val="0"/>
              </a:spcAft>
              <a:buSzPts val="1300"/>
              <a:buChar char="●"/>
            </a:pPr>
            <a:r>
              <a:rPr lang="nl"/>
              <a:t>assigns new state based on probability weights</a:t>
            </a:r>
            <a:endParaRPr/>
          </a:p>
          <a:p>
            <a:pPr indent="-311150" lvl="0" marL="457200" rtl="0" algn="l">
              <a:spcBef>
                <a:spcPts val="0"/>
              </a:spcBef>
              <a:spcAft>
                <a:spcPts val="0"/>
              </a:spcAft>
              <a:buSzPts val="1300"/>
              <a:buChar char="●"/>
            </a:pPr>
            <a:r>
              <a:rPr lang="nl"/>
              <a:t>organic approach</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28" name="Google Shape;228;p31"/>
          <p:cNvSpPr txBox="1"/>
          <p:nvPr>
            <p:ph idx="1" type="body"/>
          </p:nvPr>
        </p:nvSpPr>
        <p:spPr>
          <a:xfrm>
            <a:off x="311725" y="3198325"/>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Results </a:t>
            </a:r>
            <a:endParaRPr/>
          </a:p>
          <a:p>
            <a:pPr indent="-311150" lvl="0" marL="457200" rtl="0" algn="l">
              <a:spcBef>
                <a:spcPts val="1200"/>
              </a:spcBef>
              <a:spcAft>
                <a:spcPts val="0"/>
              </a:spcAft>
              <a:buSzPts val="1300"/>
              <a:buChar char="●"/>
            </a:pPr>
            <a:r>
              <a:rPr lang="nl"/>
              <a:t>few similar structures in form</a:t>
            </a:r>
            <a:endParaRPr/>
          </a:p>
          <a:p>
            <a:pPr indent="-311150" lvl="0" marL="457200" rtl="0" algn="l">
              <a:spcBef>
                <a:spcPts val="0"/>
              </a:spcBef>
              <a:spcAft>
                <a:spcPts val="0"/>
              </a:spcAft>
              <a:buSzPts val="1300"/>
              <a:buChar char="●"/>
            </a:pPr>
            <a:r>
              <a:rPr lang="nl"/>
              <a:t>less clustering of C</a:t>
            </a:r>
            <a:endParaRPr/>
          </a:p>
          <a:p>
            <a:pPr indent="-311150" lvl="0" marL="457200" rtl="0" algn="l">
              <a:spcBef>
                <a:spcPts val="0"/>
              </a:spcBef>
              <a:spcAft>
                <a:spcPts val="0"/>
              </a:spcAft>
              <a:buSzPts val="1300"/>
              <a:buChar char="●"/>
            </a:pPr>
            <a:r>
              <a:rPr lang="nl"/>
              <a:t>low occurrence of I</a:t>
            </a:r>
            <a:endParaRPr/>
          </a:p>
          <a:p>
            <a:pPr indent="0" lvl="0" marL="0" rtl="0" algn="l">
              <a:spcBef>
                <a:spcPts val="1200"/>
              </a:spcBef>
              <a:spcAft>
                <a:spcPts val="1200"/>
              </a:spcAft>
              <a:buNone/>
            </a:pPr>
            <a:r>
              <a:t/>
            </a:r>
            <a:endParaRPr/>
          </a:p>
        </p:txBody>
      </p:sp>
      <p:pic>
        <p:nvPicPr>
          <p:cNvPr id="229" name="Google Shape;229;p31"/>
          <p:cNvPicPr preferRelativeResize="0"/>
          <p:nvPr/>
        </p:nvPicPr>
        <p:blipFill rotWithShape="1">
          <a:blip r:embed="rId4">
            <a:alphaModFix/>
          </a:blip>
          <a:srcRect b="2144" l="5645" r="12056" t="6221"/>
          <a:stretch/>
        </p:blipFill>
        <p:spPr>
          <a:xfrm>
            <a:off x="4311625" y="1386887"/>
            <a:ext cx="3808701" cy="3180888"/>
          </a:xfrm>
          <a:prstGeom prst="rect">
            <a:avLst/>
          </a:prstGeom>
          <a:noFill/>
          <a:ln>
            <a:noFill/>
          </a:ln>
        </p:spPr>
      </p:pic>
      <p:pic>
        <p:nvPicPr>
          <p:cNvPr id="230" name="Google Shape;230;p31"/>
          <p:cNvPicPr preferRelativeResize="0"/>
          <p:nvPr/>
        </p:nvPicPr>
        <p:blipFill>
          <a:blip r:embed="rId5">
            <a:alphaModFix/>
          </a:blip>
          <a:stretch>
            <a:fillRect/>
          </a:stretch>
        </p:blipFill>
        <p:spPr>
          <a:xfrm>
            <a:off x="249550" y="1427349"/>
            <a:ext cx="3523224" cy="3099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Agenda</a:t>
            </a:r>
            <a:endParaRPr/>
          </a:p>
        </p:txBody>
      </p:sp>
      <p:sp>
        <p:nvSpPr>
          <p:cNvPr id="71" name="Google Shape;71;p14"/>
          <p:cNvSpPr txBox="1"/>
          <p:nvPr>
            <p:ph idx="1" type="body"/>
          </p:nvPr>
        </p:nvSpPr>
        <p:spPr>
          <a:xfrm>
            <a:off x="5134675" y="1099500"/>
            <a:ext cx="3088200" cy="29445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nl" sz="1700"/>
              <a:t>Project Motivation &amp; Research question</a:t>
            </a:r>
            <a:endParaRPr sz="1700"/>
          </a:p>
          <a:p>
            <a:pPr indent="-336550" lvl="0" marL="457200" rtl="0" algn="l">
              <a:spcBef>
                <a:spcPts val="0"/>
              </a:spcBef>
              <a:spcAft>
                <a:spcPts val="0"/>
              </a:spcAft>
              <a:buSzPts val="1700"/>
              <a:buChar char="●"/>
            </a:pPr>
            <a:r>
              <a:rPr lang="nl" sz="1700"/>
              <a:t>Model</a:t>
            </a:r>
            <a:endParaRPr sz="1700"/>
          </a:p>
          <a:p>
            <a:pPr indent="-336550" lvl="0" marL="457200" rtl="0" algn="l">
              <a:spcBef>
                <a:spcPts val="0"/>
              </a:spcBef>
              <a:spcAft>
                <a:spcPts val="0"/>
              </a:spcAft>
              <a:buSzPts val="1700"/>
              <a:buChar char="●"/>
            </a:pPr>
            <a:r>
              <a:rPr lang="nl" sz="1700"/>
              <a:t>Analysis</a:t>
            </a:r>
            <a:endParaRPr sz="1700"/>
          </a:p>
          <a:p>
            <a:pPr indent="-336550" lvl="0" marL="457200" rtl="0" algn="l">
              <a:spcBef>
                <a:spcPts val="0"/>
              </a:spcBef>
              <a:spcAft>
                <a:spcPts val="0"/>
              </a:spcAft>
              <a:buSzPts val="1700"/>
              <a:buChar char="●"/>
            </a:pPr>
            <a:r>
              <a:rPr lang="nl" sz="1700"/>
              <a:t>Conclusion</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2"/>
          <p:cNvPicPr preferRelativeResize="0"/>
          <p:nvPr/>
        </p:nvPicPr>
        <p:blipFill>
          <a:blip r:embed="rId3">
            <a:alphaModFix/>
          </a:blip>
          <a:stretch>
            <a:fillRect/>
          </a:stretch>
        </p:blipFill>
        <p:spPr>
          <a:xfrm>
            <a:off x="4273700" y="1681551"/>
            <a:ext cx="4443225" cy="2306275"/>
          </a:xfrm>
          <a:prstGeom prst="rect">
            <a:avLst/>
          </a:prstGeom>
          <a:noFill/>
          <a:ln>
            <a:noFill/>
          </a:ln>
        </p:spPr>
      </p:pic>
      <p:sp>
        <p:nvSpPr>
          <p:cNvPr id="236" name="Google Shape;236;p3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Conclusion</a:t>
            </a:r>
            <a:endParaRPr/>
          </a:p>
        </p:txBody>
      </p:sp>
      <p:sp>
        <p:nvSpPr>
          <p:cNvPr id="237" name="Google Shape;237;p32"/>
          <p:cNvSpPr txBox="1"/>
          <p:nvPr>
            <p:ph idx="1" type="body"/>
          </p:nvPr>
        </p:nvSpPr>
        <p:spPr>
          <a:xfrm>
            <a:off x="311700" y="1505700"/>
            <a:ext cx="31833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Model to analyse the City growth</a:t>
            </a:r>
            <a:endParaRPr/>
          </a:p>
          <a:p>
            <a:pPr indent="-311150" lvl="0" marL="457200" rtl="0" algn="l">
              <a:spcBef>
                <a:spcPts val="1200"/>
              </a:spcBef>
              <a:spcAft>
                <a:spcPts val="0"/>
              </a:spcAft>
              <a:buSzPts val="1300"/>
              <a:buChar char="●"/>
            </a:pPr>
            <a:r>
              <a:rPr lang="nl"/>
              <a:t>produced comparable structures</a:t>
            </a:r>
            <a:endParaRPr/>
          </a:p>
          <a:p>
            <a:pPr indent="0" lvl="0" marL="457200" rtl="0" algn="l">
              <a:spcBef>
                <a:spcPts val="1200"/>
              </a:spcBef>
              <a:spcAft>
                <a:spcPts val="1200"/>
              </a:spcAft>
              <a:buNone/>
            </a:pPr>
            <a:r>
              <a:t/>
            </a:r>
            <a:endParaRPr/>
          </a:p>
        </p:txBody>
      </p:sp>
      <p:sp>
        <p:nvSpPr>
          <p:cNvPr id="238" name="Google Shape;238;p32"/>
          <p:cNvSpPr txBox="1"/>
          <p:nvPr>
            <p:ph idx="1" type="body"/>
          </p:nvPr>
        </p:nvSpPr>
        <p:spPr>
          <a:xfrm>
            <a:off x="311700" y="2571750"/>
            <a:ext cx="31173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Emergent behavior</a:t>
            </a:r>
            <a:endParaRPr/>
          </a:p>
          <a:p>
            <a:pPr indent="-311150" lvl="0" marL="457200" rtl="0" algn="l">
              <a:spcBef>
                <a:spcPts val="1200"/>
              </a:spcBef>
              <a:spcAft>
                <a:spcPts val="0"/>
              </a:spcAft>
              <a:buSzPts val="1300"/>
              <a:buChar char="●"/>
            </a:pPr>
            <a:r>
              <a:rPr lang="nl"/>
              <a:t>Alpha value</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sp>
        <p:nvSpPr>
          <p:cNvPr id="239" name="Google Shape;239;p32"/>
          <p:cNvSpPr txBox="1"/>
          <p:nvPr>
            <p:ph idx="1" type="body"/>
          </p:nvPr>
        </p:nvSpPr>
        <p:spPr>
          <a:xfrm>
            <a:off x="311725" y="3528325"/>
            <a:ext cx="3390600" cy="217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Further research</a:t>
            </a:r>
            <a:endParaRPr/>
          </a:p>
          <a:p>
            <a:pPr indent="-311150" lvl="0" marL="457200" rtl="0" algn="l">
              <a:spcBef>
                <a:spcPts val="1200"/>
              </a:spcBef>
              <a:spcAft>
                <a:spcPts val="0"/>
              </a:spcAft>
              <a:buSzPts val="1300"/>
              <a:buChar char="●"/>
            </a:pPr>
            <a:r>
              <a:rPr lang="nl"/>
              <a:t>More parameters/policies</a:t>
            </a:r>
            <a:endParaRPr/>
          </a:p>
          <a:p>
            <a:pPr indent="-311150" lvl="0" marL="457200" rtl="0" algn="l">
              <a:spcBef>
                <a:spcPts val="0"/>
              </a:spcBef>
              <a:spcAft>
                <a:spcPts val="0"/>
              </a:spcAft>
              <a:buSzPts val="1300"/>
              <a:buChar char="●"/>
            </a:pPr>
            <a:r>
              <a:rPr lang="nl"/>
              <a:t>underlying landscape</a:t>
            </a:r>
            <a:endParaRPr/>
          </a:p>
        </p:txBody>
      </p:sp>
      <p:pic>
        <p:nvPicPr>
          <p:cNvPr id="240" name="Google Shape;240;p32"/>
          <p:cNvPicPr preferRelativeResize="0"/>
          <p:nvPr/>
        </p:nvPicPr>
        <p:blipFill>
          <a:blip r:embed="rId4">
            <a:alphaModFix/>
          </a:blip>
          <a:stretch>
            <a:fillRect/>
          </a:stretch>
        </p:blipFill>
        <p:spPr>
          <a:xfrm>
            <a:off x="4398400" y="1611550"/>
            <a:ext cx="4079025" cy="2720850"/>
          </a:xfrm>
          <a:prstGeom prst="rect">
            <a:avLst/>
          </a:prstGeom>
          <a:noFill/>
          <a:ln>
            <a:noFill/>
          </a:ln>
        </p:spPr>
      </p:pic>
      <p:pic>
        <p:nvPicPr>
          <p:cNvPr id="241" name="Google Shape;241;p32"/>
          <p:cNvPicPr preferRelativeResize="0"/>
          <p:nvPr/>
        </p:nvPicPr>
        <p:blipFill>
          <a:blip r:embed="rId5">
            <a:alphaModFix/>
          </a:blip>
          <a:stretch>
            <a:fillRect/>
          </a:stretch>
        </p:blipFill>
        <p:spPr>
          <a:xfrm>
            <a:off x="4100750" y="1474600"/>
            <a:ext cx="2354475" cy="2417696"/>
          </a:xfrm>
          <a:prstGeom prst="rect">
            <a:avLst/>
          </a:prstGeom>
          <a:noFill/>
          <a:ln>
            <a:noFill/>
          </a:ln>
        </p:spPr>
      </p:pic>
      <p:pic>
        <p:nvPicPr>
          <p:cNvPr id="242" name="Google Shape;242;p32"/>
          <p:cNvPicPr preferRelativeResize="0"/>
          <p:nvPr/>
        </p:nvPicPr>
        <p:blipFill rotWithShape="1">
          <a:blip r:embed="rId6">
            <a:alphaModFix/>
          </a:blip>
          <a:srcRect b="0" l="0" r="12617" t="7114"/>
          <a:stretch/>
        </p:blipFill>
        <p:spPr>
          <a:xfrm>
            <a:off x="6116200" y="1818850"/>
            <a:ext cx="2892978" cy="2306275"/>
          </a:xfrm>
          <a:prstGeom prst="rect">
            <a:avLst/>
          </a:prstGeom>
          <a:noFill/>
          <a:ln>
            <a:noFill/>
          </a:ln>
        </p:spPr>
      </p:pic>
      <p:sp>
        <p:nvSpPr>
          <p:cNvPr id="243" name="Google Shape;243;p32"/>
          <p:cNvSpPr txBox="1"/>
          <p:nvPr/>
        </p:nvSpPr>
        <p:spPr>
          <a:xfrm>
            <a:off x="4016775" y="3680025"/>
            <a:ext cx="414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800">
                <a:latin typeface="Roboto"/>
                <a:ea typeface="Roboto"/>
                <a:cs typeface="Roboto"/>
                <a:sym typeface="Roboto"/>
              </a:rPr>
              <a:t>(a)</a:t>
            </a:r>
            <a:endParaRPr sz="800">
              <a:latin typeface="Roboto"/>
              <a:ea typeface="Roboto"/>
              <a:cs typeface="Roboto"/>
              <a:sym typeface="Roboto"/>
            </a:endParaRPr>
          </a:p>
        </p:txBody>
      </p:sp>
      <p:pic>
        <p:nvPicPr>
          <p:cNvPr id="244" name="Google Shape;244;p32"/>
          <p:cNvPicPr preferRelativeResize="0"/>
          <p:nvPr/>
        </p:nvPicPr>
        <p:blipFill>
          <a:blip r:embed="rId7">
            <a:alphaModFix/>
          </a:blip>
          <a:stretch>
            <a:fillRect/>
          </a:stretch>
        </p:blipFill>
        <p:spPr>
          <a:xfrm>
            <a:off x="3495000" y="1818825"/>
            <a:ext cx="2621191" cy="2306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4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4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4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The end</a:t>
            </a:r>
            <a:endParaRPr/>
          </a:p>
        </p:txBody>
      </p:sp>
      <p:sp>
        <p:nvSpPr>
          <p:cNvPr id="250" name="Google Shape;250;p33"/>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Thank you for listening</a:t>
            </a:r>
            <a:endParaRPr/>
          </a:p>
        </p:txBody>
      </p:sp>
      <p:sp>
        <p:nvSpPr>
          <p:cNvPr id="251" name="Google Shape;251;p33"/>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References</a:t>
            </a:r>
            <a:endParaRPr/>
          </a:p>
        </p:txBody>
      </p:sp>
      <p:sp>
        <p:nvSpPr>
          <p:cNvPr id="257" name="Google Shape;257;p34"/>
          <p:cNvSpPr txBox="1"/>
          <p:nvPr>
            <p:ph idx="1" type="body"/>
          </p:nvPr>
        </p:nvSpPr>
        <p:spPr>
          <a:xfrm>
            <a:off x="311700" y="1505700"/>
            <a:ext cx="7430400" cy="3076200"/>
          </a:xfrm>
          <a:prstGeom prst="rect">
            <a:avLst/>
          </a:prstGeom>
        </p:spPr>
        <p:txBody>
          <a:bodyPr anchorCtr="0" anchor="t" bIns="91425" lIns="91425" spcFirstLastPara="1" rIns="91425" wrap="square" tIns="91425">
            <a:normAutofit fontScale="25000"/>
          </a:bodyPr>
          <a:lstStyle/>
          <a:p>
            <a:pPr indent="-297656" lvl="0" marL="457200" rtl="0" algn="l">
              <a:spcBef>
                <a:spcPts val="0"/>
              </a:spcBef>
              <a:spcAft>
                <a:spcPts val="0"/>
              </a:spcAft>
              <a:buSzPct val="100000"/>
              <a:buChar char="●"/>
            </a:pPr>
            <a:r>
              <a:rPr lang="nl" sz="4350"/>
              <a:t>White, R., &amp; Engelen, G. (1993). Cellular automata and fractal urban form: a cellular modelling approach to the evolution of urban land-use patterns. Environment and planning A, 25(8), 1175-1199.</a:t>
            </a:r>
            <a:endParaRPr sz="4350"/>
          </a:p>
          <a:p>
            <a:pPr indent="-297656" lvl="0" marL="457200" rtl="0" algn="l">
              <a:spcBef>
                <a:spcPts val="0"/>
              </a:spcBef>
              <a:spcAft>
                <a:spcPts val="0"/>
              </a:spcAft>
              <a:buSzPct val="100000"/>
              <a:buChar char="●"/>
            </a:pPr>
            <a:r>
              <a:rPr lang="nl" sz="4350"/>
              <a:t>Javaheri Javid, M. A., Blackwell, T., Zimmer, R., &amp; Al-Rifaie, M. M. (2015). Spatial complexity measure for characterising cellular automata generated 2D patterns. In Progress in Artificial Intelligence: 17th Portuguese Conference on Artificial Intelligence, EPIA 2015, Coimbra, Portugal, September 8-11, 2015. Proceedings 17 (pp. 201-212). Springer International Publishing.</a:t>
            </a:r>
            <a:endParaRPr sz="4350"/>
          </a:p>
          <a:p>
            <a:pPr indent="-297656" lvl="0" marL="457200" rtl="0" algn="l">
              <a:spcBef>
                <a:spcPts val="0"/>
              </a:spcBef>
              <a:spcAft>
                <a:spcPts val="0"/>
              </a:spcAft>
              <a:buSzPct val="100000"/>
              <a:buChar char="●"/>
            </a:pPr>
            <a:r>
              <a:rPr lang="nl" sz="4350"/>
              <a:t>Aburas, M. M., Ho, Y. M., Ramli, M. F., &amp; Ash’aari, Z. H. (2016). The simulation and prediction of spatio-temporal urban growth trends using cellular automata models: A review. International Journal of Applied Earth Observation and Geoinformation, 52, 380-389.</a:t>
            </a:r>
            <a:endParaRPr sz="4350">
              <a:solidFill>
                <a:srgbClr val="000000"/>
              </a:solidFill>
              <a:latin typeface="Arial"/>
              <a:ea typeface="Arial"/>
              <a:cs typeface="Arial"/>
              <a:sym typeface="Arial"/>
            </a:endParaRPr>
          </a:p>
          <a:p>
            <a:pPr indent="-297656" lvl="0" marL="457200" rtl="0" algn="l">
              <a:spcBef>
                <a:spcPts val="0"/>
              </a:spcBef>
              <a:spcAft>
                <a:spcPts val="0"/>
              </a:spcAft>
              <a:buSzPct val="100000"/>
              <a:buChar char="●"/>
            </a:pPr>
            <a:r>
              <a:rPr lang="nl" sz="4350">
                <a:latin typeface="Arial"/>
                <a:ea typeface="Arial"/>
                <a:cs typeface="Arial"/>
                <a:sym typeface="Arial"/>
              </a:rPr>
              <a:t>United Nations (2015) World urbanization prospects: the 2014 revision. </a:t>
            </a:r>
            <a:br>
              <a:rPr lang="nl" sz="800">
                <a:solidFill>
                  <a:srgbClr val="000000"/>
                </a:solidFill>
                <a:latin typeface="Arial"/>
                <a:ea typeface="Arial"/>
                <a:cs typeface="Arial"/>
                <a:sym typeface="Arial"/>
              </a:rPr>
            </a:br>
            <a:r>
              <a:rPr lang="nl" sz="800">
                <a:solidFill>
                  <a:srgbClr val="000000"/>
                </a:solidFill>
                <a:latin typeface="Arial"/>
                <a:ea typeface="Arial"/>
                <a:cs typeface="Arial"/>
                <a:sym typeface="Arial"/>
              </a:rPr>
              <a:t> 						</a:t>
            </a:r>
            <a:endParaRPr sz="800">
              <a:solidFill>
                <a:srgbClr val="000000"/>
              </a:solidFill>
              <a:latin typeface="Arial"/>
              <a:ea typeface="Arial"/>
              <a:cs typeface="Arial"/>
              <a:sym typeface="Arial"/>
            </a:endParaRPr>
          </a:p>
          <a:p>
            <a:pPr indent="0" lvl="0" marL="0" rtl="0" algn="l">
              <a:spcBef>
                <a:spcPts val="1200"/>
              </a:spcBef>
              <a:spcAft>
                <a:spcPts val="0"/>
              </a:spcAft>
              <a:buNone/>
            </a:pPr>
            <a:r>
              <a:rPr lang="nl"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228600" lvl="0" marL="457200" rtl="0" algn="l">
              <a:spcBef>
                <a:spcPts val="0"/>
              </a:spcBef>
              <a:spcAft>
                <a:spcPts val="0"/>
              </a:spcAft>
              <a:buNone/>
            </a:pPr>
            <a:r>
              <a:rPr lang="nl"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228600" lvl="0" marL="457200" rtl="0" algn="l">
              <a:spcBef>
                <a:spcPts val="1200"/>
              </a:spcBef>
              <a:spcAft>
                <a:spcPts val="0"/>
              </a:spcAft>
              <a:buNone/>
            </a:pPr>
            <a:r>
              <a:rPr lang="nl"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246062" lvl="0" marL="457200" rtl="0" algn="l">
              <a:spcBef>
                <a:spcPts val="1200"/>
              </a:spcBef>
              <a:spcAft>
                <a:spcPts val="0"/>
              </a:spcAft>
              <a:buSzPct val="100000"/>
              <a:buChar char="●"/>
            </a:pPr>
            <a:r>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Appendix</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Complete weight table</a:t>
            </a:r>
            <a:endParaRPr/>
          </a:p>
        </p:txBody>
      </p:sp>
      <p:pic>
        <p:nvPicPr>
          <p:cNvPr id="268" name="Google Shape;268;p36"/>
          <p:cNvPicPr preferRelativeResize="0"/>
          <p:nvPr/>
        </p:nvPicPr>
        <p:blipFill>
          <a:blip r:embed="rId3">
            <a:alphaModFix/>
          </a:blip>
          <a:stretch>
            <a:fillRect/>
          </a:stretch>
        </p:blipFill>
        <p:spPr>
          <a:xfrm>
            <a:off x="2934650" y="1329650"/>
            <a:ext cx="3220674" cy="3714077"/>
          </a:xfrm>
          <a:prstGeom prst="rect">
            <a:avLst/>
          </a:prstGeom>
          <a:noFill/>
          <a:ln>
            <a:noFill/>
          </a:ln>
        </p:spPr>
      </p:pic>
      <p:sp>
        <p:nvSpPr>
          <p:cNvPr id="269" name="Google Shape;269;p36"/>
          <p:cNvSpPr txBox="1"/>
          <p:nvPr/>
        </p:nvSpPr>
        <p:spPr>
          <a:xfrm>
            <a:off x="6090625" y="4535825"/>
            <a:ext cx="3000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700">
                <a:solidFill>
                  <a:schemeClr val="lt2"/>
                </a:solidFill>
                <a:highlight>
                  <a:srgbClr val="FFFFFF"/>
                </a:highlight>
              </a:rPr>
              <a:t>White, R., &amp; Engelen, G. (1993). Cellular automata and fractal urban form: a cellular modelling approach to the evolution of urban land-use patterns. </a:t>
            </a:r>
            <a:r>
              <a:rPr i="1" lang="nl" sz="700">
                <a:solidFill>
                  <a:schemeClr val="lt2"/>
                </a:solidFill>
                <a:highlight>
                  <a:srgbClr val="FFFFFF"/>
                </a:highlight>
              </a:rPr>
              <a:t>Environment and planning A</a:t>
            </a:r>
            <a:r>
              <a:rPr lang="nl" sz="700">
                <a:solidFill>
                  <a:schemeClr val="lt2"/>
                </a:solidFill>
                <a:highlight>
                  <a:srgbClr val="FFFFFF"/>
                </a:highlight>
              </a:rPr>
              <a:t>, </a:t>
            </a:r>
            <a:r>
              <a:rPr i="1" lang="nl" sz="700">
                <a:solidFill>
                  <a:schemeClr val="lt2"/>
                </a:solidFill>
                <a:highlight>
                  <a:srgbClr val="FFFFFF"/>
                </a:highlight>
              </a:rPr>
              <a:t>25</a:t>
            </a:r>
            <a:r>
              <a:rPr lang="nl" sz="700">
                <a:solidFill>
                  <a:schemeClr val="lt2"/>
                </a:solidFill>
                <a:highlight>
                  <a:srgbClr val="FFFFFF"/>
                </a:highlight>
              </a:rPr>
              <a:t>(8), 1175-1199.</a:t>
            </a:r>
            <a:endParaRPr sz="1100">
              <a:solidFill>
                <a:schemeClr val="lt2"/>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Details for (conditional) Entropy</a:t>
            </a:r>
            <a:endParaRPr/>
          </a:p>
        </p:txBody>
      </p:sp>
      <p:sp>
        <p:nvSpPr>
          <p:cNvPr id="275" name="Google Shape;275;p37"/>
          <p:cNvSpPr txBox="1"/>
          <p:nvPr>
            <p:ph idx="1" type="body"/>
          </p:nvPr>
        </p:nvSpPr>
        <p:spPr>
          <a:xfrm>
            <a:off x="311700" y="1505700"/>
            <a:ext cx="8202600" cy="3076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nl"/>
              <a:t>Normal Entropy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nl"/>
              <a:t>Conditional Entropy</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nl"/>
              <a:t>Conditional Entropy can be calculated for a 2D pattern by considering the distribution of cell states over pairs of cells r, 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76" name="Google Shape;276;p37"/>
          <p:cNvPicPr preferRelativeResize="0"/>
          <p:nvPr/>
        </p:nvPicPr>
        <p:blipFill>
          <a:blip r:embed="rId3">
            <a:alphaModFix/>
          </a:blip>
          <a:stretch>
            <a:fillRect/>
          </a:stretch>
        </p:blipFill>
        <p:spPr>
          <a:xfrm>
            <a:off x="2223888" y="1505688"/>
            <a:ext cx="2714625" cy="619125"/>
          </a:xfrm>
          <a:prstGeom prst="rect">
            <a:avLst/>
          </a:prstGeom>
          <a:noFill/>
          <a:ln>
            <a:noFill/>
          </a:ln>
        </p:spPr>
      </p:pic>
      <p:pic>
        <p:nvPicPr>
          <p:cNvPr id="277" name="Google Shape;277;p37"/>
          <p:cNvPicPr preferRelativeResize="0"/>
          <p:nvPr/>
        </p:nvPicPr>
        <p:blipFill>
          <a:blip r:embed="rId4">
            <a:alphaModFix/>
          </a:blip>
          <a:stretch>
            <a:fillRect/>
          </a:stretch>
        </p:blipFill>
        <p:spPr>
          <a:xfrm>
            <a:off x="2309825" y="2214550"/>
            <a:ext cx="4524375" cy="714375"/>
          </a:xfrm>
          <a:prstGeom prst="rect">
            <a:avLst/>
          </a:prstGeom>
          <a:noFill/>
          <a:ln>
            <a:noFill/>
          </a:ln>
        </p:spPr>
      </p:pic>
      <p:pic>
        <p:nvPicPr>
          <p:cNvPr id="278" name="Google Shape;278;p37"/>
          <p:cNvPicPr preferRelativeResize="0"/>
          <p:nvPr/>
        </p:nvPicPr>
        <p:blipFill>
          <a:blip r:embed="rId5">
            <a:alphaModFix/>
          </a:blip>
          <a:stretch>
            <a:fillRect/>
          </a:stretch>
        </p:blipFill>
        <p:spPr>
          <a:xfrm>
            <a:off x="2105838" y="3713975"/>
            <a:ext cx="3228975" cy="571500"/>
          </a:xfrm>
          <a:prstGeom prst="rect">
            <a:avLst/>
          </a:prstGeom>
          <a:noFill/>
          <a:ln>
            <a:noFill/>
          </a:ln>
        </p:spPr>
      </p:pic>
      <p:pic>
        <p:nvPicPr>
          <p:cNvPr id="279" name="Google Shape;279;p37"/>
          <p:cNvPicPr preferRelativeResize="0"/>
          <p:nvPr/>
        </p:nvPicPr>
        <p:blipFill>
          <a:blip r:embed="rId6">
            <a:alphaModFix/>
          </a:blip>
          <a:stretch>
            <a:fillRect/>
          </a:stretch>
        </p:blipFill>
        <p:spPr>
          <a:xfrm>
            <a:off x="385525" y="4285475"/>
            <a:ext cx="3224266" cy="256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Conditional Entropy </a:t>
            </a:r>
            <a:r>
              <a:rPr lang="nl" sz="1977">
                <a:solidFill>
                  <a:srgbClr val="9E9E9E"/>
                </a:solidFill>
              </a:rPr>
              <a:t>(Varying alpha and grid size)</a:t>
            </a:r>
            <a:endParaRPr sz="1977">
              <a:solidFill>
                <a:srgbClr val="9E9E9E"/>
              </a:solidFill>
            </a:endParaRPr>
          </a:p>
        </p:txBody>
      </p:sp>
      <p:pic>
        <p:nvPicPr>
          <p:cNvPr id="285" name="Google Shape;285;p38"/>
          <p:cNvPicPr preferRelativeResize="0"/>
          <p:nvPr/>
        </p:nvPicPr>
        <p:blipFill>
          <a:blip r:embed="rId3">
            <a:alphaModFix/>
          </a:blip>
          <a:stretch>
            <a:fillRect/>
          </a:stretch>
        </p:blipFill>
        <p:spPr>
          <a:xfrm>
            <a:off x="311735" y="1429425"/>
            <a:ext cx="4214148" cy="3714076"/>
          </a:xfrm>
          <a:prstGeom prst="rect">
            <a:avLst/>
          </a:prstGeom>
          <a:noFill/>
          <a:ln>
            <a:noFill/>
          </a:ln>
        </p:spPr>
      </p:pic>
      <p:sp>
        <p:nvSpPr>
          <p:cNvPr id="286" name="Google Shape;286;p38"/>
          <p:cNvSpPr txBox="1"/>
          <p:nvPr/>
        </p:nvSpPr>
        <p:spPr>
          <a:xfrm flipH="1">
            <a:off x="4572000" y="2140169"/>
            <a:ext cx="4572000" cy="60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nl">
                <a:latin typeface="Roboto"/>
                <a:ea typeface="Roboto"/>
                <a:cs typeface="Roboto"/>
                <a:sym typeface="Roboto"/>
              </a:rPr>
              <a:t>With greater system size, the conditional entropy grows more rapidly </a:t>
            </a:r>
            <a:endParaRPr>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Power Law study of Cluster Size</a:t>
            </a:r>
            <a:r>
              <a:rPr lang="nl" sz="2022">
                <a:solidFill>
                  <a:srgbClr val="D9D9E3"/>
                </a:solidFill>
              </a:rPr>
              <a:t>(varying alpha and grid size)</a:t>
            </a:r>
            <a:endParaRPr sz="2022">
              <a:solidFill>
                <a:srgbClr val="D9D9E3"/>
              </a:solidFill>
            </a:endParaRPr>
          </a:p>
        </p:txBody>
      </p:sp>
      <p:pic>
        <p:nvPicPr>
          <p:cNvPr id="292" name="Google Shape;292;p39"/>
          <p:cNvPicPr preferRelativeResize="0"/>
          <p:nvPr/>
        </p:nvPicPr>
        <p:blipFill>
          <a:blip r:embed="rId3">
            <a:alphaModFix/>
          </a:blip>
          <a:stretch>
            <a:fillRect/>
          </a:stretch>
        </p:blipFill>
        <p:spPr>
          <a:xfrm>
            <a:off x="155872" y="1429425"/>
            <a:ext cx="4229775" cy="3714076"/>
          </a:xfrm>
          <a:prstGeom prst="rect">
            <a:avLst/>
          </a:prstGeom>
          <a:noFill/>
          <a:ln>
            <a:noFill/>
          </a:ln>
        </p:spPr>
      </p:pic>
      <p:sp>
        <p:nvSpPr>
          <p:cNvPr id="293" name="Google Shape;293;p39"/>
          <p:cNvSpPr txBox="1"/>
          <p:nvPr/>
        </p:nvSpPr>
        <p:spPr>
          <a:xfrm>
            <a:off x="5213700" y="1703875"/>
            <a:ext cx="340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94" name="Google Shape;294;p39"/>
          <p:cNvSpPr txBox="1"/>
          <p:nvPr/>
        </p:nvSpPr>
        <p:spPr>
          <a:xfrm>
            <a:off x="4385650" y="1851825"/>
            <a:ext cx="4446600" cy="60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nl">
                <a:latin typeface="Roboto"/>
                <a:ea typeface="Roboto"/>
                <a:cs typeface="Roboto"/>
                <a:sym typeface="Roboto"/>
              </a:rPr>
              <a:t>For larger system size, the power law exponent becomes larger and stable. </a:t>
            </a:r>
            <a:endParaRPr>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ph type="title"/>
          </p:nvPr>
        </p:nvSpPr>
        <p:spPr>
          <a:xfrm>
            <a:off x="136000" y="500925"/>
            <a:ext cx="88737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Residential Area Cluster Size Distribution</a:t>
            </a:r>
            <a:endParaRPr/>
          </a:p>
        </p:txBody>
      </p:sp>
      <p:sp>
        <p:nvSpPr>
          <p:cNvPr id="300" name="Google Shape;300;p40"/>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What we do: calculate clusters on grid, fit a power law to the clusters, run statistical tests.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301" name="Google Shape;301;p40"/>
          <p:cNvPicPr preferRelativeResize="0"/>
          <p:nvPr/>
        </p:nvPicPr>
        <p:blipFill>
          <a:blip r:embed="rId3">
            <a:alphaModFix/>
          </a:blip>
          <a:stretch>
            <a:fillRect/>
          </a:stretch>
        </p:blipFill>
        <p:spPr>
          <a:xfrm>
            <a:off x="516852" y="3448425"/>
            <a:ext cx="3240350" cy="1249700"/>
          </a:xfrm>
          <a:prstGeom prst="rect">
            <a:avLst/>
          </a:prstGeom>
          <a:noFill/>
          <a:ln>
            <a:noFill/>
          </a:ln>
        </p:spPr>
      </p:pic>
      <p:sp>
        <p:nvSpPr>
          <p:cNvPr id="302" name="Google Shape;302;p40"/>
          <p:cNvSpPr txBox="1"/>
          <p:nvPr/>
        </p:nvSpPr>
        <p:spPr>
          <a:xfrm>
            <a:off x="516850" y="2894625"/>
            <a:ext cx="30744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300">
                <a:latin typeface="Roboto"/>
                <a:ea typeface="Roboto"/>
                <a:cs typeface="Roboto"/>
                <a:sym typeface="Roboto"/>
              </a:rPr>
              <a:t>Example of power law distribution compared to 5 other distributions </a:t>
            </a:r>
            <a:endParaRPr sz="1300">
              <a:latin typeface="Roboto"/>
              <a:ea typeface="Roboto"/>
              <a:cs typeface="Roboto"/>
              <a:sym typeface="Roboto"/>
            </a:endParaRPr>
          </a:p>
        </p:txBody>
      </p:sp>
      <p:pic>
        <p:nvPicPr>
          <p:cNvPr id="303" name="Google Shape;303;p40"/>
          <p:cNvPicPr preferRelativeResize="0"/>
          <p:nvPr/>
        </p:nvPicPr>
        <p:blipFill>
          <a:blip r:embed="rId4">
            <a:alphaModFix/>
          </a:blip>
          <a:stretch>
            <a:fillRect/>
          </a:stretch>
        </p:blipFill>
        <p:spPr>
          <a:xfrm>
            <a:off x="4737600" y="1607450"/>
            <a:ext cx="4101600" cy="3076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1"/>
          <p:cNvSpPr txBox="1"/>
          <p:nvPr>
            <p:ph type="title"/>
          </p:nvPr>
        </p:nvSpPr>
        <p:spPr>
          <a:xfrm>
            <a:off x="121425" y="500925"/>
            <a:ext cx="88881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nl"/>
              <a:t>Residential Area Cluster Size Distribution</a:t>
            </a:r>
            <a:endParaRPr/>
          </a:p>
        </p:txBody>
      </p:sp>
      <p:sp>
        <p:nvSpPr>
          <p:cNvPr id="309" name="Google Shape;309;p41"/>
          <p:cNvSpPr txBox="1"/>
          <p:nvPr>
            <p:ph idx="1" type="body"/>
          </p:nvPr>
        </p:nvSpPr>
        <p:spPr>
          <a:xfrm>
            <a:off x="311700" y="1505700"/>
            <a:ext cx="8025900" cy="1401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nl"/>
              <a:t>In the left graph, we estimate the power law coefficient over time and find a value between 2.3 and 1.8 for every time step. In the middle graph, we see the average amount of tests where a power law distribution is more likely than the distribution to which it is being compared. The right graph shows the average amount of tests for which power law is significantly more likely than </a:t>
            </a:r>
            <a:r>
              <a:rPr lang="nl"/>
              <a:t>the distribution to which it is being compared.</a:t>
            </a:r>
            <a:endParaRPr/>
          </a:p>
          <a:p>
            <a:pPr indent="0" lvl="0" marL="0" rtl="0" algn="l">
              <a:spcBef>
                <a:spcPts val="1200"/>
              </a:spcBef>
              <a:spcAft>
                <a:spcPts val="1200"/>
              </a:spcAft>
              <a:buNone/>
            </a:pPr>
            <a:r>
              <a:rPr lang="nl"/>
              <a:t>We do not find strong evidence for a power law</a:t>
            </a:r>
            <a:endParaRPr/>
          </a:p>
        </p:txBody>
      </p:sp>
      <p:pic>
        <p:nvPicPr>
          <p:cNvPr id="310" name="Google Shape;310;p41"/>
          <p:cNvPicPr preferRelativeResize="0"/>
          <p:nvPr/>
        </p:nvPicPr>
        <p:blipFill>
          <a:blip r:embed="rId3">
            <a:alphaModFix/>
          </a:blip>
          <a:stretch>
            <a:fillRect/>
          </a:stretch>
        </p:blipFill>
        <p:spPr>
          <a:xfrm>
            <a:off x="0" y="2991960"/>
            <a:ext cx="9143998" cy="215152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Motivation</a:t>
            </a:r>
            <a:endParaRPr/>
          </a:p>
        </p:txBody>
      </p:sp>
      <p:pic>
        <p:nvPicPr>
          <p:cNvPr id="77" name="Google Shape;77;p15"/>
          <p:cNvPicPr preferRelativeResize="0"/>
          <p:nvPr/>
        </p:nvPicPr>
        <p:blipFill>
          <a:blip r:embed="rId3">
            <a:alphaModFix/>
          </a:blip>
          <a:stretch>
            <a:fillRect/>
          </a:stretch>
        </p:blipFill>
        <p:spPr>
          <a:xfrm>
            <a:off x="5108325" y="1674925"/>
            <a:ext cx="3752850" cy="2476500"/>
          </a:xfrm>
          <a:prstGeom prst="rect">
            <a:avLst/>
          </a:prstGeom>
          <a:noFill/>
          <a:ln>
            <a:noFill/>
          </a:ln>
        </p:spPr>
      </p:pic>
      <p:sp>
        <p:nvSpPr>
          <p:cNvPr id="78" name="Google Shape;78;p15"/>
          <p:cNvSpPr txBox="1"/>
          <p:nvPr>
            <p:ph idx="1" type="body"/>
          </p:nvPr>
        </p:nvSpPr>
        <p:spPr>
          <a:xfrm>
            <a:off x="83125" y="1810500"/>
            <a:ext cx="4957200" cy="2584500"/>
          </a:xfrm>
          <a:prstGeom prst="rect">
            <a:avLst/>
          </a:prstGeom>
        </p:spPr>
        <p:txBody>
          <a:bodyPr anchorCtr="0" anchor="t" bIns="91425" lIns="91425" spcFirstLastPara="1" rIns="91425" wrap="square" tIns="90000">
            <a:spAutoFit/>
          </a:bodyPr>
          <a:lstStyle/>
          <a:p>
            <a:pPr indent="-198600" lvl="0" marL="352799" rtl="0" algn="l">
              <a:lnSpc>
                <a:spcPct val="100000"/>
              </a:lnSpc>
              <a:spcBef>
                <a:spcPts val="1200"/>
              </a:spcBef>
              <a:spcAft>
                <a:spcPts val="0"/>
              </a:spcAft>
              <a:buSzPts val="1200"/>
              <a:buFont typeface="Arial"/>
              <a:buChar char="●"/>
            </a:pPr>
            <a:r>
              <a:rPr lang="nl" sz="1200">
                <a:latin typeface="Arial"/>
                <a:ea typeface="Arial"/>
                <a:cs typeface="Arial"/>
                <a:sym typeface="Arial"/>
              </a:rPr>
              <a:t>Large majority of people expected to live in urban areas by 2050 (UN, 2014).</a:t>
            </a:r>
            <a:endParaRPr sz="1200">
              <a:latin typeface="Arial"/>
              <a:ea typeface="Arial"/>
              <a:cs typeface="Arial"/>
              <a:sym typeface="Arial"/>
            </a:endParaRPr>
          </a:p>
          <a:p>
            <a:pPr indent="-198600" lvl="0" marL="352799" rtl="0" algn="l">
              <a:lnSpc>
                <a:spcPct val="100000"/>
              </a:lnSpc>
              <a:spcBef>
                <a:spcPts val="1000"/>
              </a:spcBef>
              <a:spcAft>
                <a:spcPts val="0"/>
              </a:spcAft>
              <a:buSzPts val="1200"/>
              <a:buFont typeface="Arial"/>
              <a:buChar char="●"/>
            </a:pPr>
            <a:r>
              <a:rPr lang="nl" sz="1200">
                <a:latin typeface="Arial"/>
                <a:ea typeface="Arial"/>
                <a:cs typeface="Arial"/>
                <a:sym typeface="Arial"/>
              </a:rPr>
              <a:t>Development of urban areas is considered a complex system, where</a:t>
            </a:r>
            <a:r>
              <a:rPr lang="nl" sz="1200">
                <a:latin typeface="Arial"/>
                <a:ea typeface="Arial"/>
                <a:cs typeface="Arial"/>
                <a:sym typeface="Arial"/>
              </a:rPr>
              <a:t> local structures define</a:t>
            </a:r>
            <a:r>
              <a:rPr lang="nl" sz="1200">
                <a:latin typeface="Arial"/>
                <a:ea typeface="Arial"/>
                <a:cs typeface="Arial"/>
                <a:sym typeface="Arial"/>
              </a:rPr>
              <a:t> the growth of surrounding area.</a:t>
            </a:r>
            <a:endParaRPr sz="1200">
              <a:latin typeface="Arial"/>
              <a:ea typeface="Arial"/>
              <a:cs typeface="Arial"/>
              <a:sym typeface="Arial"/>
            </a:endParaRPr>
          </a:p>
          <a:p>
            <a:pPr indent="-198600" lvl="0" marL="352799" rtl="0" algn="l">
              <a:lnSpc>
                <a:spcPct val="100000"/>
              </a:lnSpc>
              <a:spcBef>
                <a:spcPts val="1000"/>
              </a:spcBef>
              <a:spcAft>
                <a:spcPts val="0"/>
              </a:spcAft>
              <a:buSzPts val="1200"/>
              <a:buFont typeface="Arial"/>
              <a:buChar char="●"/>
            </a:pPr>
            <a:r>
              <a:rPr lang="nl" sz="1200">
                <a:latin typeface="Arial"/>
                <a:ea typeface="Arial"/>
                <a:cs typeface="Arial"/>
                <a:sym typeface="Arial"/>
              </a:rPr>
              <a:t>Cellular Automata forms majority of research in urban growth with increasing popularity over time.</a:t>
            </a:r>
            <a:endParaRPr sz="1200">
              <a:latin typeface="Arial"/>
              <a:ea typeface="Arial"/>
              <a:cs typeface="Arial"/>
              <a:sym typeface="Arial"/>
            </a:endParaRPr>
          </a:p>
          <a:p>
            <a:pPr indent="-198600" lvl="0" marL="352799" rtl="0" algn="l">
              <a:lnSpc>
                <a:spcPct val="100000"/>
              </a:lnSpc>
              <a:spcBef>
                <a:spcPts val="1200"/>
              </a:spcBef>
              <a:spcAft>
                <a:spcPts val="0"/>
              </a:spcAft>
              <a:buSzPts val="1200"/>
              <a:buFont typeface="Arial"/>
              <a:buChar char="●"/>
            </a:pPr>
            <a:r>
              <a:rPr lang="nl" sz="1200">
                <a:latin typeface="Arial"/>
                <a:ea typeface="Arial"/>
                <a:cs typeface="Arial"/>
                <a:sym typeface="Arial"/>
              </a:rPr>
              <a:t>Can lead to new insights about the form of urban growth and prediction of city expansion. Can be used for urban planning and interventions that improve the quality of urban areas. </a:t>
            </a:r>
            <a:endParaRPr sz="1200">
              <a:latin typeface="Arial"/>
              <a:ea typeface="Arial"/>
              <a:cs typeface="Arial"/>
              <a:sym typeface="Arial"/>
            </a:endParaRPr>
          </a:p>
          <a:p>
            <a:pPr indent="0" lvl="0" marL="0" rtl="0" algn="l">
              <a:lnSpc>
                <a:spcPct val="100000"/>
              </a:lnSpc>
              <a:spcBef>
                <a:spcPts val="1000"/>
              </a:spcBef>
              <a:spcAft>
                <a:spcPts val="10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Fractal dimension</a:t>
            </a:r>
            <a:r>
              <a:rPr lang="nl"/>
              <a:t> in our model</a:t>
            </a:r>
            <a:endParaRPr/>
          </a:p>
        </p:txBody>
      </p:sp>
      <p:sp>
        <p:nvSpPr>
          <p:cNvPr id="316" name="Google Shape;316;p42"/>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Phase transition</a:t>
            </a:r>
            <a:endParaRPr/>
          </a:p>
          <a:p>
            <a:pPr indent="-311150" lvl="0" marL="457200" rtl="0" algn="l">
              <a:spcBef>
                <a:spcPts val="1200"/>
              </a:spcBef>
              <a:spcAft>
                <a:spcPts val="0"/>
              </a:spcAft>
              <a:buSzPts val="1300"/>
              <a:buChar char="●"/>
            </a:pPr>
            <a:r>
              <a:rPr lang="nl"/>
              <a:t>an effect of alpha can be seen at ~1.7</a:t>
            </a:r>
            <a:endParaRPr/>
          </a:p>
          <a:p>
            <a:pPr indent="-311150" lvl="0" marL="457200" rtl="0" algn="l">
              <a:spcBef>
                <a:spcPts val="0"/>
              </a:spcBef>
              <a:spcAft>
                <a:spcPts val="0"/>
              </a:spcAft>
              <a:buSzPts val="1300"/>
              <a:buChar char="●"/>
            </a:pPr>
            <a:r>
              <a:rPr lang="nl"/>
              <a:t>Interpretation</a:t>
            </a:r>
            <a:endParaRPr/>
          </a:p>
          <a:p>
            <a:pPr indent="-311150" lvl="0" marL="457200" rtl="0" algn="l">
              <a:spcBef>
                <a:spcPts val="0"/>
              </a:spcBef>
              <a:spcAft>
                <a:spcPts val="0"/>
              </a:spcAft>
              <a:buSzPts val="1300"/>
              <a:buChar char="●"/>
            </a:pPr>
            <a:r>
              <a:rPr lang="nl"/>
              <a:t>increasing alpha leads to increased fractal patterns</a:t>
            </a:r>
            <a:endParaRPr/>
          </a:p>
          <a:p>
            <a:pPr indent="-311150" lvl="0" marL="457200" rtl="0" algn="l">
              <a:spcBef>
                <a:spcPts val="0"/>
              </a:spcBef>
              <a:spcAft>
                <a:spcPts val="0"/>
              </a:spcAft>
              <a:buSzPts val="1300"/>
              <a:buChar char="●"/>
            </a:pPr>
            <a:r>
              <a:rPr lang="nl"/>
              <a:t>a growth rate for comm. not relevant</a:t>
            </a:r>
            <a:endParaRPr/>
          </a:p>
        </p:txBody>
      </p:sp>
      <p:sp>
        <p:nvSpPr>
          <p:cNvPr id="317" name="Google Shape;317;p42"/>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8" name="Google Shape;318;p42"/>
          <p:cNvPicPr preferRelativeResize="0"/>
          <p:nvPr/>
        </p:nvPicPr>
        <p:blipFill>
          <a:blip r:embed="rId3">
            <a:alphaModFix/>
          </a:blip>
          <a:stretch>
            <a:fillRect/>
          </a:stretch>
        </p:blipFill>
        <p:spPr>
          <a:xfrm>
            <a:off x="4630088" y="1443350"/>
            <a:ext cx="4404525" cy="3303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Fractal Dimension </a:t>
            </a:r>
            <a:r>
              <a:rPr lang="nl" sz="1900">
                <a:solidFill>
                  <a:srgbClr val="9E9E9E"/>
                </a:solidFill>
              </a:rPr>
              <a:t>(varying alpha and grid size)</a:t>
            </a:r>
            <a:endParaRPr sz="1900">
              <a:solidFill>
                <a:srgbClr val="9E9E9E"/>
              </a:solidFill>
            </a:endParaRPr>
          </a:p>
        </p:txBody>
      </p:sp>
      <p:pic>
        <p:nvPicPr>
          <p:cNvPr id="324" name="Google Shape;324;p43"/>
          <p:cNvPicPr preferRelativeResize="0"/>
          <p:nvPr/>
        </p:nvPicPr>
        <p:blipFill>
          <a:blip r:embed="rId3">
            <a:alphaModFix/>
          </a:blip>
          <a:stretch>
            <a:fillRect/>
          </a:stretch>
        </p:blipFill>
        <p:spPr>
          <a:xfrm>
            <a:off x="3376138" y="1429425"/>
            <a:ext cx="5597268" cy="3714075"/>
          </a:xfrm>
          <a:prstGeom prst="rect">
            <a:avLst/>
          </a:prstGeom>
          <a:noFill/>
          <a:ln>
            <a:noFill/>
          </a:ln>
        </p:spPr>
      </p:pic>
      <p:sp>
        <p:nvSpPr>
          <p:cNvPr id="325" name="Google Shape;325;p43"/>
          <p:cNvSpPr txBox="1"/>
          <p:nvPr/>
        </p:nvSpPr>
        <p:spPr>
          <a:xfrm>
            <a:off x="310850" y="1568800"/>
            <a:ext cx="2724900" cy="3176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nl">
                <a:latin typeface="Roboto"/>
                <a:ea typeface="Roboto"/>
                <a:cs typeface="Roboto"/>
                <a:sym typeface="Roboto"/>
              </a:rPr>
              <a:t>We see a smoother curve for the fractal dimension as we increase the grid size.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nl">
                <a:latin typeface="Roboto"/>
                <a:ea typeface="Roboto"/>
                <a:cs typeface="Roboto"/>
                <a:sym typeface="Roboto"/>
              </a:rPr>
              <a:t>As we </a:t>
            </a:r>
            <a:r>
              <a:rPr lang="nl">
                <a:latin typeface="Roboto"/>
                <a:ea typeface="Roboto"/>
                <a:cs typeface="Roboto"/>
                <a:sym typeface="Roboto"/>
              </a:rPr>
              <a:t>increase</a:t>
            </a:r>
            <a:r>
              <a:rPr lang="nl">
                <a:latin typeface="Roboto"/>
                <a:ea typeface="Roboto"/>
                <a:cs typeface="Roboto"/>
                <a:sym typeface="Roboto"/>
              </a:rPr>
              <a:t> alpha, the fractal dimension increases because</a:t>
            </a:r>
            <a:endParaRPr>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Our model solution with high alpha</a:t>
            </a:r>
            <a:endParaRPr/>
          </a:p>
        </p:txBody>
      </p:sp>
      <p:sp>
        <p:nvSpPr>
          <p:cNvPr id="331" name="Google Shape;331;p44"/>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2" name="Google Shape;332;p44"/>
          <p:cNvPicPr preferRelativeResize="0"/>
          <p:nvPr/>
        </p:nvPicPr>
        <p:blipFill>
          <a:blip r:embed="rId3">
            <a:alphaModFix/>
          </a:blip>
          <a:stretch>
            <a:fillRect/>
          </a:stretch>
        </p:blipFill>
        <p:spPr>
          <a:xfrm>
            <a:off x="2253212" y="1304700"/>
            <a:ext cx="4637574" cy="3478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Hypothesis</a:t>
            </a:r>
            <a:endParaRPr/>
          </a:p>
        </p:txBody>
      </p:sp>
      <p:sp>
        <p:nvSpPr>
          <p:cNvPr id="84" name="Google Shape;84;p16"/>
          <p:cNvSpPr txBox="1"/>
          <p:nvPr>
            <p:ph idx="1" type="body"/>
          </p:nvPr>
        </p:nvSpPr>
        <p:spPr>
          <a:xfrm>
            <a:off x="311700" y="1658100"/>
            <a:ext cx="8520600" cy="30762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nl" sz="2166">
                <a:latin typeface="Arial"/>
                <a:ea typeface="Arial"/>
                <a:cs typeface="Arial"/>
                <a:sym typeface="Arial"/>
              </a:rPr>
              <a:t>R</a:t>
            </a:r>
            <a:r>
              <a:rPr b="1" lang="nl" sz="2166">
                <a:latin typeface="Arial"/>
                <a:ea typeface="Arial"/>
                <a:cs typeface="Arial"/>
                <a:sym typeface="Arial"/>
              </a:rPr>
              <a:t>esearch question:</a:t>
            </a:r>
            <a:r>
              <a:rPr lang="nl" sz="2166">
                <a:latin typeface="Arial"/>
                <a:ea typeface="Arial"/>
                <a:cs typeface="Arial"/>
                <a:sym typeface="Arial"/>
              </a:rPr>
              <a:t> Can we develop a model that finds underlying patterns and structures in how urban areas grow and, if so, do they resemble the ones that are found in actual cities?</a:t>
            </a:r>
            <a:endParaRPr sz="2166">
              <a:latin typeface="Arial"/>
              <a:ea typeface="Arial"/>
              <a:cs typeface="Arial"/>
              <a:sym typeface="Arial"/>
            </a:endParaRPr>
          </a:p>
          <a:p>
            <a:pPr indent="-314582" lvl="0" marL="457200" rtl="0" algn="l">
              <a:spcBef>
                <a:spcPts val="1200"/>
              </a:spcBef>
              <a:spcAft>
                <a:spcPts val="0"/>
              </a:spcAft>
              <a:buClr>
                <a:schemeClr val="dk2"/>
              </a:buClr>
              <a:buSzPct val="100000"/>
              <a:buFont typeface="Arial"/>
              <a:buChar char="●"/>
            </a:pPr>
            <a:r>
              <a:rPr lang="nl" sz="2166">
                <a:latin typeface="Arial"/>
                <a:ea typeface="Arial"/>
                <a:cs typeface="Arial"/>
                <a:sym typeface="Arial"/>
              </a:rPr>
              <a:t>The complexity measures used in analysis indicates that urban growth is a complex system.</a:t>
            </a:r>
            <a:endParaRPr sz="2166">
              <a:latin typeface="Arial"/>
              <a:ea typeface="Arial"/>
              <a:cs typeface="Arial"/>
              <a:sym typeface="Arial"/>
            </a:endParaRPr>
          </a:p>
          <a:p>
            <a:pPr indent="0" lvl="0" marL="457200" rtl="0" algn="l">
              <a:spcBef>
                <a:spcPts val="1200"/>
              </a:spcBef>
              <a:spcAft>
                <a:spcPts val="0"/>
              </a:spcAft>
              <a:buNone/>
            </a:pPr>
            <a:r>
              <a:rPr lang="nl" sz="2166">
                <a:latin typeface="Arial"/>
                <a:ea typeface="Arial"/>
                <a:cs typeface="Arial"/>
                <a:sym typeface="Arial"/>
              </a:rPr>
              <a:t> </a:t>
            </a:r>
            <a:endParaRPr sz="2166">
              <a:latin typeface="Arial"/>
              <a:ea typeface="Arial"/>
              <a:cs typeface="Arial"/>
              <a:sym typeface="Arial"/>
            </a:endParaRPr>
          </a:p>
          <a:p>
            <a:pPr indent="-314582" lvl="0" marL="457200" rtl="0" algn="l">
              <a:spcBef>
                <a:spcPts val="1200"/>
              </a:spcBef>
              <a:spcAft>
                <a:spcPts val="0"/>
              </a:spcAft>
              <a:buClr>
                <a:schemeClr val="dk2"/>
              </a:buClr>
              <a:buSzPct val="100000"/>
              <a:buFont typeface="Arial"/>
              <a:buChar char="●"/>
            </a:pPr>
            <a:r>
              <a:rPr lang="nl" sz="2166">
                <a:latin typeface="Arial"/>
                <a:ea typeface="Arial"/>
                <a:cs typeface="Arial"/>
                <a:sym typeface="Arial"/>
              </a:rPr>
              <a:t>There are parameter settings for the model that can reproduce the patterns found in actual cities.</a:t>
            </a:r>
            <a:endParaRPr sz="2166">
              <a:latin typeface="Arial"/>
              <a:ea typeface="Arial"/>
              <a:cs typeface="Arial"/>
              <a:sym typeface="Arial"/>
            </a:endParaRPr>
          </a:p>
          <a:p>
            <a:pPr indent="0" lvl="0" marL="457200" rtl="0" algn="l">
              <a:spcBef>
                <a:spcPts val="1200"/>
              </a:spcBef>
              <a:spcAft>
                <a:spcPts val="0"/>
              </a:spcAft>
              <a:buNone/>
            </a:pPr>
            <a:r>
              <a:t/>
            </a:r>
            <a:endParaRPr sz="2166">
              <a:latin typeface="Arial"/>
              <a:ea typeface="Arial"/>
              <a:cs typeface="Arial"/>
              <a:sym typeface="Arial"/>
            </a:endParaRPr>
          </a:p>
          <a:p>
            <a:pPr indent="-314582" lvl="0" marL="457200" rtl="0" algn="l">
              <a:spcBef>
                <a:spcPts val="1200"/>
              </a:spcBef>
              <a:spcAft>
                <a:spcPts val="0"/>
              </a:spcAft>
              <a:buClr>
                <a:schemeClr val="dk2"/>
              </a:buClr>
              <a:buSzPct val="100000"/>
              <a:buFont typeface="Arial"/>
              <a:buChar char="●"/>
            </a:pPr>
            <a:r>
              <a:rPr lang="nl" sz="2166">
                <a:latin typeface="Arial"/>
                <a:ea typeface="Arial"/>
                <a:cs typeface="Arial"/>
                <a:sym typeface="Arial"/>
              </a:rPr>
              <a:t>We can expand the urban growth model to describe uneven growth patterns, while still producing </a:t>
            </a:r>
            <a:r>
              <a:rPr lang="nl" sz="2166">
                <a:latin typeface="Arial"/>
                <a:ea typeface="Arial"/>
                <a:cs typeface="Arial"/>
                <a:sym typeface="Arial"/>
              </a:rPr>
              <a:t>indications</a:t>
            </a:r>
            <a:r>
              <a:rPr lang="nl" sz="2166">
                <a:latin typeface="Arial"/>
                <a:ea typeface="Arial"/>
                <a:cs typeface="Arial"/>
                <a:sym typeface="Arial"/>
              </a:rPr>
              <a:t> of </a:t>
            </a:r>
            <a:r>
              <a:rPr lang="nl" sz="2166">
                <a:latin typeface="Arial"/>
                <a:ea typeface="Arial"/>
                <a:cs typeface="Arial"/>
                <a:sym typeface="Arial"/>
              </a:rPr>
              <a:t>complex structures</a:t>
            </a:r>
            <a:r>
              <a:rPr lang="nl" sz="2166">
                <a:latin typeface="Arial"/>
                <a:ea typeface="Arial"/>
                <a:cs typeface="Arial"/>
                <a:sym typeface="Arial"/>
              </a:rPr>
              <a:t>.</a:t>
            </a:r>
            <a:endParaRPr sz="2166"/>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The Model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Model  - General Picture</a:t>
            </a:r>
            <a:endParaRPr/>
          </a:p>
        </p:txBody>
      </p:sp>
      <p:grpSp>
        <p:nvGrpSpPr>
          <p:cNvPr id="95" name="Google Shape;95;p18"/>
          <p:cNvGrpSpPr/>
          <p:nvPr/>
        </p:nvGrpSpPr>
        <p:grpSpPr>
          <a:xfrm>
            <a:off x="5806367" y="1272975"/>
            <a:ext cx="3305700" cy="3399850"/>
            <a:chOff x="5838292" y="1272975"/>
            <a:chExt cx="3305700" cy="3399850"/>
          </a:xfrm>
        </p:grpSpPr>
        <p:sp>
          <p:nvSpPr>
            <p:cNvPr id="96" name="Google Shape;96;p18"/>
            <p:cNvSpPr/>
            <p:nvPr/>
          </p:nvSpPr>
          <p:spPr>
            <a:xfrm>
              <a:off x="5838292" y="12729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rgbClr val="FFFFFF"/>
                  </a:solidFill>
                  <a:latin typeface="Roboto"/>
                  <a:ea typeface="Roboto"/>
                  <a:cs typeface="Roboto"/>
                  <a:sym typeface="Roboto"/>
                </a:rPr>
                <a:t>Step 3</a:t>
              </a:r>
              <a:endParaRPr>
                <a:solidFill>
                  <a:srgbClr val="FFFFFF"/>
                </a:solidFill>
                <a:latin typeface="Roboto"/>
                <a:ea typeface="Roboto"/>
                <a:cs typeface="Roboto"/>
                <a:sym typeface="Roboto"/>
              </a:endParaRPr>
            </a:p>
          </p:txBody>
        </p:sp>
        <p:sp>
          <p:nvSpPr>
            <p:cNvPr id="97" name="Google Shape;97;p18"/>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l" sz="1200">
                  <a:latin typeface="Roboto"/>
                  <a:ea typeface="Roboto"/>
                  <a:cs typeface="Roboto"/>
                  <a:sym typeface="Roboto"/>
                </a:rPr>
                <a:t>Run simulation</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292100" lvl="0" marL="457200" rtl="0" algn="l">
                <a:lnSpc>
                  <a:spcPct val="115000"/>
                </a:lnSpc>
                <a:spcBef>
                  <a:spcPts val="0"/>
                </a:spcBef>
                <a:spcAft>
                  <a:spcPts val="0"/>
                </a:spcAft>
                <a:buSzPts val="1000"/>
                <a:buFont typeface="Roboto"/>
                <a:buChar char="●"/>
              </a:pPr>
              <a:r>
                <a:rPr lang="nl" sz="1000">
                  <a:latin typeface="Roboto"/>
                  <a:ea typeface="Roboto"/>
                  <a:cs typeface="Roboto"/>
                  <a:sym typeface="Roboto"/>
                </a:rPr>
                <a:t>Following h</a:t>
              </a:r>
              <a:r>
                <a:rPr lang="nl" sz="1000">
                  <a:latin typeface="Roboto"/>
                  <a:ea typeface="Roboto"/>
                  <a:cs typeface="Roboto"/>
                  <a:sym typeface="Roboto"/>
                </a:rPr>
                <a:t>ierarchical</a:t>
              </a:r>
              <a:r>
                <a:rPr lang="nl" sz="1000">
                  <a:latin typeface="Roboto"/>
                  <a:ea typeface="Roboto"/>
                  <a:cs typeface="Roboto"/>
                  <a:sym typeface="Roboto"/>
                </a:rPr>
                <a:t> transition pattern </a:t>
              </a:r>
              <a:endParaRPr sz="1000">
                <a:latin typeface="Roboto"/>
                <a:ea typeface="Roboto"/>
                <a:cs typeface="Roboto"/>
                <a:sym typeface="Roboto"/>
              </a:endParaRPr>
            </a:p>
            <a:p>
              <a:pPr indent="-292100" lvl="0" marL="457200" rtl="0" algn="l">
                <a:lnSpc>
                  <a:spcPct val="115000"/>
                </a:lnSpc>
                <a:spcBef>
                  <a:spcPts val="0"/>
                </a:spcBef>
                <a:spcAft>
                  <a:spcPts val="0"/>
                </a:spcAft>
                <a:buSzPts val="1000"/>
                <a:buFont typeface="Roboto"/>
                <a:buChar char="●"/>
              </a:pPr>
              <a:r>
                <a:rPr lang="nl" sz="1000">
                  <a:latin typeface="Roboto"/>
                  <a:ea typeface="Roboto"/>
                  <a:cs typeface="Roboto"/>
                  <a:sym typeface="Roboto"/>
                </a:rPr>
                <a:t>Exogenous</a:t>
              </a:r>
              <a:r>
                <a:rPr lang="nl" sz="1000">
                  <a:latin typeface="Roboto"/>
                  <a:ea typeface="Roboto"/>
                  <a:cs typeface="Roboto"/>
                  <a:sym typeface="Roboto"/>
                </a:rPr>
                <a:t> growth rate</a:t>
              </a:r>
              <a:endParaRPr sz="1000">
                <a:latin typeface="Roboto"/>
                <a:ea typeface="Roboto"/>
                <a:cs typeface="Roboto"/>
                <a:sym typeface="Roboto"/>
              </a:endParaRPr>
            </a:p>
          </p:txBody>
        </p:sp>
      </p:grpSp>
      <p:grpSp>
        <p:nvGrpSpPr>
          <p:cNvPr id="98" name="Google Shape;98;p18"/>
          <p:cNvGrpSpPr/>
          <p:nvPr/>
        </p:nvGrpSpPr>
        <p:grpSpPr>
          <a:xfrm>
            <a:off x="0" y="1272964"/>
            <a:ext cx="3546900" cy="3482836"/>
            <a:chOff x="0" y="1189989"/>
            <a:chExt cx="3546900" cy="3482836"/>
          </a:xfrm>
        </p:grpSpPr>
        <p:sp>
          <p:nvSpPr>
            <p:cNvPr id="99" name="Google Shape;99;p18"/>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rgbClr val="FFFFFF"/>
                  </a:solidFill>
                  <a:latin typeface="Roboto"/>
                  <a:ea typeface="Roboto"/>
                  <a:cs typeface="Roboto"/>
                  <a:sym typeface="Roboto"/>
                </a:rPr>
                <a:t>Step 1</a:t>
              </a:r>
              <a:endParaRPr>
                <a:solidFill>
                  <a:srgbClr val="FFFFFF"/>
                </a:solidFill>
                <a:latin typeface="Roboto"/>
                <a:ea typeface="Roboto"/>
                <a:cs typeface="Roboto"/>
                <a:sym typeface="Roboto"/>
              </a:endParaRPr>
            </a:p>
          </p:txBody>
        </p:sp>
        <p:sp>
          <p:nvSpPr>
            <p:cNvPr id="100" name="Google Shape;100;p18"/>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l" sz="1200">
                  <a:latin typeface="Roboto"/>
                  <a:ea typeface="Roboto"/>
                  <a:cs typeface="Roboto"/>
                  <a:sym typeface="Roboto"/>
                </a:rPr>
                <a:t>Initializing Grid</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292100" lvl="0" marL="457200" rtl="0" algn="l">
                <a:lnSpc>
                  <a:spcPct val="115000"/>
                </a:lnSpc>
                <a:spcBef>
                  <a:spcPts val="0"/>
                </a:spcBef>
                <a:spcAft>
                  <a:spcPts val="0"/>
                </a:spcAft>
                <a:buClr>
                  <a:schemeClr val="dk1"/>
                </a:buClr>
                <a:buSzPts val="1000"/>
                <a:buChar char="●"/>
              </a:pPr>
              <a:r>
                <a:rPr lang="nl" sz="1000">
                  <a:solidFill>
                    <a:schemeClr val="dk1"/>
                  </a:solidFill>
                </a:rPr>
                <a:t>Grid Size of 75 x 75</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nl" sz="1000">
                  <a:solidFill>
                    <a:schemeClr val="dk1"/>
                  </a:solidFill>
                </a:rPr>
                <a:t>Neighborhood Type: Moore Neighborhood</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nl" sz="1000">
                  <a:solidFill>
                    <a:schemeClr val="dk1"/>
                  </a:solidFill>
                </a:rPr>
                <a:t>Cell Types: Vacant, Residential, Industrial, Commercial</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nl" sz="1000">
                  <a:solidFill>
                    <a:schemeClr val="dk1"/>
                  </a:solidFill>
                </a:rPr>
                <a:t>3 Commercial cells, 4 Industrial cells, 25 Residential cells.</a:t>
              </a:r>
              <a:endParaRPr sz="1000">
                <a:solidFill>
                  <a:schemeClr val="dk1"/>
                </a:solidFill>
              </a:endParaRPr>
            </a:p>
            <a:p>
              <a:pPr indent="0" lvl="0" marL="0" rtl="0" algn="l">
                <a:lnSpc>
                  <a:spcPct val="100000"/>
                </a:lnSpc>
                <a:spcBef>
                  <a:spcPts val="800"/>
                </a:spcBef>
                <a:spcAft>
                  <a:spcPts val="0"/>
                </a:spcAft>
                <a:buNone/>
              </a:pPr>
              <a:r>
                <a:t/>
              </a:r>
              <a:endParaRPr sz="1000">
                <a:solidFill>
                  <a:schemeClr val="dk1"/>
                </a:solidFill>
              </a:endParaRPr>
            </a:p>
            <a:p>
              <a:pPr indent="0" lvl="0" marL="457200" rtl="0" algn="l">
                <a:lnSpc>
                  <a:spcPct val="115000"/>
                </a:lnSpc>
                <a:spcBef>
                  <a:spcPts val="800"/>
                </a:spcBef>
                <a:spcAft>
                  <a:spcPts val="0"/>
                </a:spcAft>
                <a:buNone/>
              </a:pPr>
              <a:r>
                <a:t/>
              </a:r>
              <a:endParaRPr sz="1200">
                <a:latin typeface="Roboto"/>
                <a:ea typeface="Roboto"/>
                <a:cs typeface="Roboto"/>
                <a:sym typeface="Roboto"/>
              </a:endParaRPr>
            </a:p>
          </p:txBody>
        </p:sp>
      </p:grpSp>
      <p:grpSp>
        <p:nvGrpSpPr>
          <p:cNvPr id="101" name="Google Shape;101;p18"/>
          <p:cNvGrpSpPr/>
          <p:nvPr/>
        </p:nvGrpSpPr>
        <p:grpSpPr>
          <a:xfrm>
            <a:off x="2944204" y="1272975"/>
            <a:ext cx="3305700" cy="3399850"/>
            <a:chOff x="2944204" y="1272975"/>
            <a:chExt cx="3305700" cy="3399850"/>
          </a:xfrm>
        </p:grpSpPr>
        <p:sp>
          <p:nvSpPr>
            <p:cNvPr id="102" name="Google Shape;102;p18"/>
            <p:cNvSpPr/>
            <p:nvPr/>
          </p:nvSpPr>
          <p:spPr>
            <a:xfrm>
              <a:off x="2944204" y="12729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rgbClr val="FFFFFF"/>
                  </a:solidFill>
                  <a:latin typeface="Roboto"/>
                  <a:ea typeface="Roboto"/>
                  <a:cs typeface="Roboto"/>
                  <a:sym typeface="Roboto"/>
                </a:rPr>
                <a:t>Step 2</a:t>
              </a:r>
              <a:endParaRPr>
                <a:solidFill>
                  <a:srgbClr val="FFFFFF"/>
                </a:solidFill>
                <a:latin typeface="Roboto"/>
                <a:ea typeface="Roboto"/>
                <a:cs typeface="Roboto"/>
                <a:sym typeface="Roboto"/>
              </a:endParaRPr>
            </a:p>
          </p:txBody>
        </p:sp>
        <p:sp>
          <p:nvSpPr>
            <p:cNvPr id="103" name="Google Shape;103;p18"/>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l" sz="1200">
                  <a:latin typeface="Roboto"/>
                  <a:ea typeface="Roboto"/>
                  <a:cs typeface="Roboto"/>
                  <a:sym typeface="Roboto"/>
                </a:rPr>
                <a:t>Computing Transition Potential </a:t>
              </a:r>
              <a:endParaRPr sz="1200">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a:p>
              <a:pPr indent="-292100" lvl="0" marL="457200" rtl="0" algn="l">
                <a:lnSpc>
                  <a:spcPct val="115000"/>
                </a:lnSpc>
                <a:spcBef>
                  <a:spcPts val="0"/>
                </a:spcBef>
                <a:spcAft>
                  <a:spcPts val="0"/>
                </a:spcAft>
                <a:buSzPts val="1000"/>
                <a:buFont typeface="Roboto"/>
                <a:buChar char="●"/>
              </a:pPr>
              <a:r>
                <a:rPr lang="nl" sz="1000">
                  <a:latin typeface="Roboto"/>
                  <a:ea typeface="Roboto"/>
                  <a:cs typeface="Roboto"/>
                  <a:sym typeface="Roboto"/>
                </a:rPr>
                <a:t>Weight Table</a:t>
              </a:r>
              <a:endParaRPr sz="1000">
                <a:latin typeface="Roboto"/>
                <a:ea typeface="Roboto"/>
                <a:cs typeface="Roboto"/>
                <a:sym typeface="Roboto"/>
              </a:endParaRPr>
            </a:p>
            <a:p>
              <a:pPr indent="-292100" lvl="0" marL="457200" rtl="0" algn="l">
                <a:lnSpc>
                  <a:spcPct val="115000"/>
                </a:lnSpc>
                <a:spcBef>
                  <a:spcPts val="0"/>
                </a:spcBef>
                <a:spcAft>
                  <a:spcPts val="0"/>
                </a:spcAft>
                <a:buSzPts val="1000"/>
                <a:buFont typeface="Roboto"/>
                <a:buChar char="●"/>
              </a:pPr>
              <a:r>
                <a:rPr lang="nl" sz="1000">
                  <a:latin typeface="Roboto"/>
                  <a:ea typeface="Roboto"/>
                  <a:cs typeface="Roboto"/>
                  <a:sym typeface="Roboto"/>
                </a:rPr>
                <a:t>Transition Probability Matrix</a:t>
              </a:r>
              <a:endParaRPr sz="1000">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p:txBody>
        </p:sp>
      </p:grpSp>
      <p:sp>
        <p:nvSpPr>
          <p:cNvPr id="104" name="Google Shape;104;p18"/>
          <p:cNvSpPr txBox="1"/>
          <p:nvPr/>
        </p:nvSpPr>
        <p:spPr>
          <a:xfrm>
            <a:off x="784925" y="4818050"/>
            <a:ext cx="8047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700">
                <a:solidFill>
                  <a:schemeClr val="lt2"/>
                </a:solidFill>
                <a:highlight>
                  <a:srgbClr val="FFFFFF"/>
                </a:highlight>
              </a:rPr>
              <a:t>White, R., &amp; Engelen, G. (1993). Cellular automata and fractal urban form: a cellular modelling approach to the evolution of urban land-use patterns. </a:t>
            </a:r>
            <a:r>
              <a:rPr i="1" lang="nl" sz="700">
                <a:solidFill>
                  <a:schemeClr val="lt2"/>
                </a:solidFill>
                <a:highlight>
                  <a:srgbClr val="FFFFFF"/>
                </a:highlight>
              </a:rPr>
              <a:t>Environment and planning A</a:t>
            </a:r>
            <a:r>
              <a:rPr lang="nl" sz="700">
                <a:solidFill>
                  <a:schemeClr val="lt2"/>
                </a:solidFill>
                <a:highlight>
                  <a:srgbClr val="FFFFFF"/>
                </a:highlight>
              </a:rPr>
              <a:t>, </a:t>
            </a:r>
            <a:r>
              <a:rPr i="1" lang="nl" sz="700">
                <a:solidFill>
                  <a:schemeClr val="lt2"/>
                </a:solidFill>
                <a:highlight>
                  <a:srgbClr val="FFFFFF"/>
                </a:highlight>
              </a:rPr>
              <a:t>25</a:t>
            </a:r>
            <a:r>
              <a:rPr lang="nl" sz="700">
                <a:solidFill>
                  <a:schemeClr val="lt2"/>
                </a:solidFill>
                <a:highlight>
                  <a:srgbClr val="FFFFFF"/>
                </a:highlight>
              </a:rPr>
              <a:t>(8), 1175-1199.</a:t>
            </a:r>
            <a:endParaRPr sz="1100">
              <a:solidFill>
                <a:schemeClr val="lt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Model - Step 1</a:t>
            </a:r>
            <a:endParaRPr/>
          </a:p>
        </p:txBody>
      </p:sp>
      <p:sp>
        <p:nvSpPr>
          <p:cNvPr id="110" name="Google Shape;110;p19"/>
          <p:cNvSpPr txBox="1"/>
          <p:nvPr>
            <p:ph idx="1" type="body"/>
          </p:nvPr>
        </p:nvSpPr>
        <p:spPr>
          <a:xfrm>
            <a:off x="-38300" y="1922850"/>
            <a:ext cx="3999900" cy="3076200"/>
          </a:xfrm>
          <a:prstGeom prst="rect">
            <a:avLst/>
          </a:prstGeom>
        </p:spPr>
        <p:txBody>
          <a:bodyPr anchorCtr="0" anchor="t" bIns="91425" lIns="91425" spcFirstLastPara="1" rIns="91425" wrap="square" tIns="91425">
            <a:normAutofit fontScale="85000" lnSpcReduction="20000"/>
          </a:bodyPr>
          <a:lstStyle/>
          <a:p>
            <a:pPr indent="-298767" lvl="0" marL="457200" rtl="0" algn="l">
              <a:spcBef>
                <a:spcPts val="0"/>
              </a:spcBef>
              <a:spcAft>
                <a:spcPts val="0"/>
              </a:spcAft>
              <a:buSzPct val="100000"/>
              <a:buChar char="●"/>
            </a:pPr>
            <a:r>
              <a:rPr lang="nl"/>
              <a:t>Grid Size(system size): 75 x 75</a:t>
            </a:r>
            <a:endParaRPr/>
          </a:p>
          <a:p>
            <a:pPr indent="0" lvl="0" marL="914400" rtl="0" algn="l">
              <a:spcBef>
                <a:spcPts val="1200"/>
              </a:spcBef>
              <a:spcAft>
                <a:spcPts val="0"/>
              </a:spcAft>
              <a:buNone/>
            </a:pPr>
            <a:r>
              <a:t/>
            </a:r>
            <a:endParaRPr/>
          </a:p>
          <a:p>
            <a:pPr indent="-298767" lvl="0" marL="457200" rtl="0" algn="l">
              <a:spcBef>
                <a:spcPts val="1200"/>
              </a:spcBef>
              <a:spcAft>
                <a:spcPts val="0"/>
              </a:spcAft>
              <a:buSzPct val="100000"/>
              <a:buChar char="●"/>
            </a:pPr>
            <a:r>
              <a:rPr lang="nl"/>
              <a:t>Adjusted </a:t>
            </a:r>
            <a:r>
              <a:rPr lang="nl"/>
              <a:t>Moore Neighborhood</a:t>
            </a:r>
            <a:endParaRPr/>
          </a:p>
          <a:p>
            <a:pPr indent="0" lvl="0" marL="914400" rtl="0" algn="l">
              <a:spcBef>
                <a:spcPts val="1200"/>
              </a:spcBef>
              <a:spcAft>
                <a:spcPts val="0"/>
              </a:spcAft>
              <a:buNone/>
            </a:pPr>
            <a:r>
              <a:t/>
            </a:r>
            <a:endParaRPr/>
          </a:p>
          <a:p>
            <a:pPr indent="-298767" lvl="0" marL="457200" rtl="0" algn="l">
              <a:spcBef>
                <a:spcPts val="1200"/>
              </a:spcBef>
              <a:spcAft>
                <a:spcPts val="0"/>
              </a:spcAft>
              <a:buSzPct val="100000"/>
              <a:buChar char="●"/>
            </a:pPr>
            <a:r>
              <a:rPr lang="nl"/>
              <a:t>Types of Cells: Vacant, Residential, Industrial, Commercial</a:t>
            </a:r>
            <a:endParaRPr/>
          </a:p>
          <a:p>
            <a:pPr indent="0" lvl="0" marL="914400" rtl="0" algn="l">
              <a:spcBef>
                <a:spcPts val="1200"/>
              </a:spcBef>
              <a:spcAft>
                <a:spcPts val="0"/>
              </a:spcAft>
              <a:buNone/>
            </a:pPr>
            <a:r>
              <a:t/>
            </a:r>
            <a:endParaRPr/>
          </a:p>
          <a:p>
            <a:pPr indent="-298767" lvl="0" marL="457200" rtl="0" algn="l">
              <a:spcBef>
                <a:spcPts val="1200"/>
              </a:spcBef>
              <a:spcAft>
                <a:spcPts val="0"/>
              </a:spcAft>
              <a:buSzPct val="100000"/>
              <a:buChar char="●"/>
            </a:pPr>
            <a:r>
              <a:rPr lang="nl"/>
              <a:t>Initial cells placement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11" name="Google Shape;111;p19"/>
          <p:cNvSpPr/>
          <p:nvPr/>
        </p:nvSpPr>
        <p:spPr>
          <a:xfrm>
            <a:off x="0" y="125383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rgbClr val="FFFFFF"/>
                </a:solidFill>
                <a:latin typeface="Roboto"/>
                <a:ea typeface="Roboto"/>
                <a:cs typeface="Roboto"/>
                <a:sym typeface="Roboto"/>
              </a:rPr>
              <a:t>Grid Initialization</a:t>
            </a:r>
            <a:endParaRPr>
              <a:solidFill>
                <a:srgbClr val="FFFFFF"/>
              </a:solidFill>
              <a:latin typeface="Roboto"/>
              <a:ea typeface="Roboto"/>
              <a:cs typeface="Roboto"/>
              <a:sym typeface="Roboto"/>
            </a:endParaRPr>
          </a:p>
        </p:txBody>
      </p:sp>
      <p:pic>
        <p:nvPicPr>
          <p:cNvPr id="112" name="Google Shape;112;p19"/>
          <p:cNvPicPr preferRelativeResize="0"/>
          <p:nvPr/>
        </p:nvPicPr>
        <p:blipFill>
          <a:blip r:embed="rId3">
            <a:alphaModFix/>
          </a:blip>
          <a:stretch>
            <a:fillRect/>
          </a:stretch>
        </p:blipFill>
        <p:spPr>
          <a:xfrm>
            <a:off x="6199300" y="1866901"/>
            <a:ext cx="2916369" cy="2760026"/>
          </a:xfrm>
          <a:prstGeom prst="rect">
            <a:avLst/>
          </a:prstGeom>
          <a:noFill/>
          <a:ln>
            <a:noFill/>
          </a:ln>
        </p:spPr>
      </p:pic>
      <p:sp>
        <p:nvSpPr>
          <p:cNvPr id="113" name="Google Shape;113;p19"/>
          <p:cNvSpPr txBox="1"/>
          <p:nvPr/>
        </p:nvSpPr>
        <p:spPr>
          <a:xfrm>
            <a:off x="574350" y="4824425"/>
            <a:ext cx="8047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700">
                <a:solidFill>
                  <a:schemeClr val="lt2"/>
                </a:solidFill>
                <a:highlight>
                  <a:srgbClr val="FFFFFF"/>
                </a:highlight>
              </a:rPr>
              <a:t>White, R., &amp; Engelen, G. (1993). Cellular automata and fractal ur</a:t>
            </a:r>
            <a:r>
              <a:rPr lang="nl" sz="700">
                <a:solidFill>
                  <a:schemeClr val="lt2"/>
                </a:solidFill>
                <a:highlight>
                  <a:srgbClr val="FFFFFF"/>
                </a:highlight>
              </a:rPr>
              <a:t>b</a:t>
            </a:r>
            <a:r>
              <a:rPr lang="nl" sz="700">
                <a:solidFill>
                  <a:schemeClr val="lt2"/>
                </a:solidFill>
                <a:highlight>
                  <a:srgbClr val="FFFFFF"/>
                </a:highlight>
              </a:rPr>
              <a:t>an form: a cellular modelling approach to the evolution of urban land-use patterns. </a:t>
            </a:r>
            <a:r>
              <a:rPr i="1" lang="nl" sz="700">
                <a:solidFill>
                  <a:schemeClr val="lt2"/>
                </a:solidFill>
                <a:highlight>
                  <a:srgbClr val="FFFFFF"/>
                </a:highlight>
              </a:rPr>
              <a:t>Environment and planning A</a:t>
            </a:r>
            <a:r>
              <a:rPr lang="nl" sz="700">
                <a:solidFill>
                  <a:schemeClr val="lt2"/>
                </a:solidFill>
                <a:highlight>
                  <a:srgbClr val="FFFFFF"/>
                </a:highlight>
              </a:rPr>
              <a:t>, </a:t>
            </a:r>
            <a:r>
              <a:rPr i="1" lang="nl" sz="700">
                <a:solidFill>
                  <a:schemeClr val="lt2"/>
                </a:solidFill>
                <a:highlight>
                  <a:srgbClr val="FFFFFF"/>
                </a:highlight>
              </a:rPr>
              <a:t>25</a:t>
            </a:r>
            <a:r>
              <a:rPr lang="nl" sz="700">
                <a:solidFill>
                  <a:schemeClr val="lt2"/>
                </a:solidFill>
                <a:highlight>
                  <a:srgbClr val="FFFFFF"/>
                </a:highlight>
              </a:rPr>
              <a:t>(8), 1175-1199.</a:t>
            </a:r>
            <a:endParaRPr sz="1100">
              <a:solidFill>
                <a:schemeClr val="lt2"/>
              </a:solidFill>
              <a:latin typeface="Roboto"/>
              <a:ea typeface="Roboto"/>
              <a:cs typeface="Roboto"/>
              <a:sym typeface="Roboto"/>
            </a:endParaRPr>
          </a:p>
        </p:txBody>
      </p:sp>
      <p:pic>
        <p:nvPicPr>
          <p:cNvPr id="114" name="Google Shape;114;p19"/>
          <p:cNvPicPr preferRelativeResize="0"/>
          <p:nvPr/>
        </p:nvPicPr>
        <p:blipFill>
          <a:blip r:embed="rId4">
            <a:alphaModFix/>
          </a:blip>
          <a:stretch>
            <a:fillRect/>
          </a:stretch>
        </p:blipFill>
        <p:spPr>
          <a:xfrm>
            <a:off x="3546900" y="1996688"/>
            <a:ext cx="2543015" cy="2500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Model - Step 2</a:t>
            </a:r>
            <a:endParaRPr/>
          </a:p>
        </p:txBody>
      </p:sp>
      <p:sp>
        <p:nvSpPr>
          <p:cNvPr id="120" name="Google Shape;120;p20"/>
          <p:cNvSpPr/>
          <p:nvPr/>
        </p:nvSpPr>
        <p:spPr>
          <a:xfrm>
            <a:off x="4" y="125962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rgbClr val="FFFFFF"/>
                </a:solidFill>
                <a:latin typeface="Roboto"/>
                <a:ea typeface="Roboto"/>
                <a:cs typeface="Roboto"/>
                <a:sym typeface="Roboto"/>
              </a:rPr>
              <a:t>Transition Potential </a:t>
            </a:r>
            <a:endParaRPr>
              <a:solidFill>
                <a:srgbClr val="FFFFFF"/>
              </a:solidFill>
              <a:latin typeface="Roboto"/>
              <a:ea typeface="Roboto"/>
              <a:cs typeface="Roboto"/>
              <a:sym typeface="Roboto"/>
            </a:endParaRPr>
          </a:p>
        </p:txBody>
      </p:sp>
      <p:pic>
        <p:nvPicPr>
          <p:cNvPr id="121" name="Google Shape;121;p20" title="[0,0,0,&quot;https://www.codecogs.com/eqnedit.php?latex=P_%7Bi%20j%7D%3DS%5Cleft(1%2B%5Csum_%7Bh%2C%20k%2C%20d%7D%20m_%7Bk%20d%7D%20I_%7Bh%20d%7D%5Cright)#0&quot;]"/>
          <p:cNvPicPr preferRelativeResize="0"/>
          <p:nvPr/>
        </p:nvPicPr>
        <p:blipFill>
          <a:blip r:embed="rId3">
            <a:alphaModFix/>
          </a:blip>
          <a:stretch>
            <a:fillRect/>
          </a:stretch>
        </p:blipFill>
        <p:spPr>
          <a:xfrm>
            <a:off x="912550" y="2176113"/>
            <a:ext cx="2499202" cy="695575"/>
          </a:xfrm>
          <a:prstGeom prst="rect">
            <a:avLst/>
          </a:prstGeom>
          <a:noFill/>
          <a:ln>
            <a:noFill/>
          </a:ln>
        </p:spPr>
      </p:pic>
      <p:pic>
        <p:nvPicPr>
          <p:cNvPr id="122" name="Google Shape;122;p20" title="[0,0,0,&quot;https://www.codecogs.com/eqnedit.php?latex=S%3D1%2B(-%5Cln%20R)%5E%5Calpha#0&quot;]"/>
          <p:cNvPicPr preferRelativeResize="0"/>
          <p:nvPr/>
        </p:nvPicPr>
        <p:blipFill>
          <a:blip r:embed="rId4">
            <a:alphaModFix/>
          </a:blip>
          <a:stretch>
            <a:fillRect/>
          </a:stretch>
        </p:blipFill>
        <p:spPr>
          <a:xfrm>
            <a:off x="4721975" y="2380713"/>
            <a:ext cx="2138150" cy="286350"/>
          </a:xfrm>
          <a:prstGeom prst="rect">
            <a:avLst/>
          </a:prstGeom>
          <a:noFill/>
          <a:ln>
            <a:noFill/>
          </a:ln>
        </p:spPr>
      </p:pic>
      <p:sp>
        <p:nvSpPr>
          <p:cNvPr id="123" name="Google Shape;123;p20"/>
          <p:cNvSpPr txBox="1"/>
          <p:nvPr/>
        </p:nvSpPr>
        <p:spPr>
          <a:xfrm>
            <a:off x="3758700" y="237392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Roboto"/>
                <a:ea typeface="Roboto"/>
                <a:cs typeface="Roboto"/>
                <a:sym typeface="Roboto"/>
              </a:rPr>
              <a:t>，</a:t>
            </a:r>
            <a:endParaRPr>
              <a:latin typeface="Roboto"/>
              <a:ea typeface="Roboto"/>
              <a:cs typeface="Roboto"/>
              <a:sym typeface="Roboto"/>
            </a:endParaRPr>
          </a:p>
        </p:txBody>
      </p:sp>
      <p:pic>
        <p:nvPicPr>
          <p:cNvPr id="124" name="Google Shape;124;p20"/>
          <p:cNvPicPr preferRelativeResize="0"/>
          <p:nvPr/>
        </p:nvPicPr>
        <p:blipFill>
          <a:blip r:embed="rId5">
            <a:alphaModFix/>
          </a:blip>
          <a:stretch>
            <a:fillRect/>
          </a:stretch>
        </p:blipFill>
        <p:spPr>
          <a:xfrm>
            <a:off x="133250" y="3253805"/>
            <a:ext cx="4200726" cy="1079250"/>
          </a:xfrm>
          <a:prstGeom prst="rect">
            <a:avLst/>
          </a:prstGeom>
          <a:noFill/>
          <a:ln>
            <a:noFill/>
          </a:ln>
        </p:spPr>
      </p:pic>
      <p:sp>
        <p:nvSpPr>
          <p:cNvPr id="125" name="Google Shape;125;p20"/>
          <p:cNvSpPr txBox="1"/>
          <p:nvPr/>
        </p:nvSpPr>
        <p:spPr>
          <a:xfrm>
            <a:off x="784925" y="4818050"/>
            <a:ext cx="8047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700">
                <a:solidFill>
                  <a:schemeClr val="lt2"/>
                </a:solidFill>
                <a:highlight>
                  <a:srgbClr val="FFFFFF"/>
                </a:highlight>
              </a:rPr>
              <a:t>White, R., &amp; Engelen, G. (1993). Cellular automata and fractal urban form: a cellular modelling approach to the evolution of urban land-use patterns. </a:t>
            </a:r>
            <a:r>
              <a:rPr i="1" lang="nl" sz="700">
                <a:solidFill>
                  <a:schemeClr val="lt2"/>
                </a:solidFill>
                <a:highlight>
                  <a:srgbClr val="FFFFFF"/>
                </a:highlight>
              </a:rPr>
              <a:t>Environment and planning A</a:t>
            </a:r>
            <a:r>
              <a:rPr lang="nl" sz="700">
                <a:solidFill>
                  <a:schemeClr val="lt2"/>
                </a:solidFill>
                <a:highlight>
                  <a:srgbClr val="FFFFFF"/>
                </a:highlight>
              </a:rPr>
              <a:t>, </a:t>
            </a:r>
            <a:r>
              <a:rPr i="1" lang="nl" sz="700">
                <a:solidFill>
                  <a:schemeClr val="lt2"/>
                </a:solidFill>
                <a:highlight>
                  <a:srgbClr val="FFFFFF"/>
                </a:highlight>
              </a:rPr>
              <a:t>25</a:t>
            </a:r>
            <a:r>
              <a:rPr lang="nl" sz="700">
                <a:solidFill>
                  <a:schemeClr val="lt2"/>
                </a:solidFill>
                <a:highlight>
                  <a:srgbClr val="FFFFFF"/>
                </a:highlight>
              </a:rPr>
              <a:t>(8), 1175-1199.</a:t>
            </a:r>
            <a:endParaRPr sz="1100">
              <a:solidFill>
                <a:schemeClr val="lt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488150"/>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Model - Step 2 </a:t>
            </a:r>
            <a:r>
              <a:rPr lang="nl" sz="1800"/>
              <a:t>(Weight Table)</a:t>
            </a:r>
            <a:endParaRPr sz="1800"/>
          </a:p>
        </p:txBody>
      </p:sp>
      <p:graphicFrame>
        <p:nvGraphicFramePr>
          <p:cNvPr id="131" name="Google Shape;131;p21"/>
          <p:cNvGraphicFramePr/>
          <p:nvPr/>
        </p:nvGraphicFramePr>
        <p:xfrm>
          <a:off x="4360175" y="1725090"/>
          <a:ext cx="3000000" cy="3000000"/>
        </p:xfrm>
        <a:graphic>
          <a:graphicData uri="http://schemas.openxmlformats.org/drawingml/2006/table">
            <a:tbl>
              <a:tblPr>
                <a:noFill/>
                <a:tableStyleId>{DF7D7A19-40C6-4135-BDC5-A7F2A44E0CC2}</a:tableStyleId>
              </a:tblPr>
              <a:tblGrid>
                <a:gridCol w="920050"/>
                <a:gridCol w="920050"/>
                <a:gridCol w="920050"/>
                <a:gridCol w="920050"/>
                <a:gridCol w="920050"/>
              </a:tblGrid>
              <a:tr h="551700">
                <a:tc>
                  <a:txBody>
                    <a:bodyPr/>
                    <a:lstStyle/>
                    <a:p>
                      <a:pPr indent="0" lvl="0" marL="0" rtl="0" algn="ctr">
                        <a:lnSpc>
                          <a:spcPct val="171429"/>
                        </a:lnSpc>
                        <a:spcBef>
                          <a:spcPts val="1900"/>
                        </a:spcBef>
                        <a:spcAft>
                          <a:spcPts val="1900"/>
                        </a:spcAft>
                        <a:buNone/>
                      </a:pPr>
                      <a:r>
                        <a:rPr b="1" lang="nl" sz="950">
                          <a:solidFill>
                            <a:schemeClr val="dk1"/>
                          </a:solidFill>
                          <a:latin typeface="Times New Roman"/>
                          <a:ea typeface="Times New Roman"/>
                          <a:cs typeface="Times New Roman"/>
                          <a:sym typeface="Times New Roman"/>
                        </a:rPr>
                        <a:t>State k</a:t>
                      </a:r>
                      <a:endParaRPr b="1" sz="950">
                        <a:solidFill>
                          <a:schemeClr val="dk1"/>
                        </a:solidFill>
                        <a:latin typeface="Times New Roman"/>
                        <a:ea typeface="Times New Roman"/>
                        <a:cs typeface="Times New Roman"/>
                        <a:sym typeface="Times New Roman"/>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ctr">
                        <a:lnSpc>
                          <a:spcPct val="171429"/>
                        </a:lnSpc>
                        <a:spcBef>
                          <a:spcPts val="1900"/>
                        </a:spcBef>
                        <a:spcAft>
                          <a:spcPts val="1900"/>
                        </a:spcAft>
                        <a:buNone/>
                      </a:pPr>
                      <a:r>
                        <a:rPr b="1" lang="nl" sz="950">
                          <a:solidFill>
                            <a:schemeClr val="dk1"/>
                          </a:solidFill>
                          <a:latin typeface="Times New Roman"/>
                          <a:ea typeface="Times New Roman"/>
                          <a:cs typeface="Times New Roman"/>
                          <a:sym typeface="Times New Roman"/>
                        </a:rPr>
                        <a:t>Distance Zone 1</a:t>
                      </a:r>
                      <a:endParaRPr b="1" sz="950">
                        <a:solidFill>
                          <a:schemeClr val="dk1"/>
                        </a:solidFill>
                        <a:latin typeface="Times New Roman"/>
                        <a:ea typeface="Times New Roman"/>
                        <a:cs typeface="Times New Roman"/>
                        <a:sym typeface="Times New Roman"/>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ctr">
                        <a:lnSpc>
                          <a:spcPct val="171429"/>
                        </a:lnSpc>
                        <a:spcBef>
                          <a:spcPts val="1900"/>
                        </a:spcBef>
                        <a:spcAft>
                          <a:spcPts val="1900"/>
                        </a:spcAft>
                        <a:buNone/>
                      </a:pPr>
                      <a:r>
                        <a:rPr b="1" lang="nl" sz="950">
                          <a:solidFill>
                            <a:schemeClr val="dk1"/>
                          </a:solidFill>
                          <a:latin typeface="Times New Roman"/>
                          <a:ea typeface="Times New Roman"/>
                          <a:cs typeface="Times New Roman"/>
                          <a:sym typeface="Times New Roman"/>
                        </a:rPr>
                        <a:t>Distance Zone 2</a:t>
                      </a:r>
                      <a:endParaRPr b="1" sz="950">
                        <a:solidFill>
                          <a:schemeClr val="dk1"/>
                        </a:solidFill>
                        <a:latin typeface="Times New Roman"/>
                        <a:ea typeface="Times New Roman"/>
                        <a:cs typeface="Times New Roman"/>
                        <a:sym typeface="Times New Roman"/>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ctr">
                        <a:lnSpc>
                          <a:spcPct val="171429"/>
                        </a:lnSpc>
                        <a:spcBef>
                          <a:spcPts val="1900"/>
                        </a:spcBef>
                        <a:spcAft>
                          <a:spcPts val="1900"/>
                        </a:spcAft>
                        <a:buNone/>
                      </a:pPr>
                      <a:r>
                        <a:rPr b="1" lang="nl" sz="950">
                          <a:solidFill>
                            <a:schemeClr val="dk1"/>
                          </a:solidFill>
                          <a:latin typeface="Times New Roman"/>
                          <a:ea typeface="Times New Roman"/>
                          <a:cs typeface="Times New Roman"/>
                          <a:sym typeface="Times New Roman"/>
                        </a:rPr>
                        <a:t>Distance Zone 3</a:t>
                      </a:r>
                      <a:endParaRPr b="1" sz="950">
                        <a:solidFill>
                          <a:schemeClr val="dk1"/>
                        </a:solidFill>
                        <a:latin typeface="Times New Roman"/>
                        <a:ea typeface="Times New Roman"/>
                        <a:cs typeface="Times New Roman"/>
                        <a:sym typeface="Times New Roman"/>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nl">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txBody>
                  <a:tcPr marT="91425" marB="91425" marR="91425" marL="91425">
                    <a:lnL cap="flat" cmpd="sng" w="9525">
                      <a:solidFill>
                        <a:srgbClr val="D9D9E3"/>
                      </a:solidFill>
                      <a:prstDash val="solid"/>
                      <a:round/>
                      <a:headEnd len="sm" w="sm" type="none"/>
                      <a:tailEnd len="sm" w="sm" type="none"/>
                    </a:lnL>
                  </a:tcPr>
                </a:tc>
              </a:tr>
              <a:tr h="379600">
                <a:tc>
                  <a:txBody>
                    <a:bodyPr/>
                    <a:lstStyle/>
                    <a:p>
                      <a:pPr indent="0" lvl="0" marL="0" rtl="0" algn="l">
                        <a:lnSpc>
                          <a:spcPct val="171429"/>
                        </a:lnSpc>
                        <a:spcBef>
                          <a:spcPts val="1900"/>
                        </a:spcBef>
                        <a:spcAft>
                          <a:spcPts val="1900"/>
                        </a:spcAft>
                        <a:buNone/>
                      </a:pPr>
                      <a:r>
                        <a:rPr lang="nl" sz="950">
                          <a:solidFill>
                            <a:schemeClr val="dk1"/>
                          </a:solidFill>
                          <a:latin typeface="Times New Roman"/>
                          <a:ea typeface="Times New Roman"/>
                          <a:cs typeface="Times New Roman"/>
                          <a:sym typeface="Times New Roman"/>
                        </a:rPr>
                        <a:t>Commercial</a:t>
                      </a:r>
                      <a:endParaRPr sz="95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nl" sz="950">
                          <a:solidFill>
                            <a:schemeClr val="dk1"/>
                          </a:solidFill>
                          <a:latin typeface="Times New Roman"/>
                          <a:ea typeface="Times New Roman"/>
                          <a:cs typeface="Times New Roman"/>
                          <a:sym typeface="Times New Roman"/>
                        </a:rPr>
                        <a:t>6</a:t>
                      </a:r>
                      <a:endParaRPr sz="95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nl" sz="950">
                          <a:solidFill>
                            <a:schemeClr val="dk1"/>
                          </a:solidFill>
                          <a:latin typeface="Times New Roman"/>
                          <a:ea typeface="Times New Roman"/>
                          <a:cs typeface="Times New Roman"/>
                          <a:sym typeface="Times New Roman"/>
                        </a:rPr>
                        <a:t>3.5</a:t>
                      </a:r>
                      <a:endParaRPr sz="95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nl" sz="950">
                          <a:solidFill>
                            <a:schemeClr val="dk1"/>
                          </a:solidFill>
                          <a:latin typeface="Times New Roman"/>
                          <a:ea typeface="Times New Roman"/>
                          <a:cs typeface="Times New Roman"/>
                          <a:sym typeface="Times New Roman"/>
                        </a:rPr>
                        <a:t>3</a:t>
                      </a:r>
                      <a:endParaRPr sz="95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nl">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txBody>
                  <a:tcPr marT="91425" marB="91425" marR="91425" marL="91425">
                    <a:lnL cap="flat" cmpd="sng" w="9525">
                      <a:solidFill>
                        <a:srgbClr val="D9D9E3"/>
                      </a:solidFill>
                      <a:prstDash val="solid"/>
                      <a:round/>
                      <a:headEnd len="sm" w="sm" type="none"/>
                      <a:tailEnd len="sm" w="sm" type="none"/>
                    </a:lnL>
                  </a:tcPr>
                </a:tc>
              </a:tr>
              <a:tr h="379600">
                <a:tc>
                  <a:txBody>
                    <a:bodyPr/>
                    <a:lstStyle/>
                    <a:p>
                      <a:pPr indent="0" lvl="0" marL="0" rtl="0" algn="l">
                        <a:lnSpc>
                          <a:spcPct val="171429"/>
                        </a:lnSpc>
                        <a:spcBef>
                          <a:spcPts val="1900"/>
                        </a:spcBef>
                        <a:spcAft>
                          <a:spcPts val="1900"/>
                        </a:spcAft>
                        <a:buNone/>
                      </a:pPr>
                      <a:r>
                        <a:rPr lang="nl" sz="950">
                          <a:solidFill>
                            <a:schemeClr val="dk1"/>
                          </a:solidFill>
                          <a:latin typeface="Times New Roman"/>
                          <a:ea typeface="Times New Roman"/>
                          <a:cs typeface="Times New Roman"/>
                          <a:sym typeface="Times New Roman"/>
                        </a:rPr>
                        <a:t>Industrial</a:t>
                      </a:r>
                      <a:endParaRPr sz="95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nl" sz="950">
                          <a:solidFill>
                            <a:schemeClr val="dk1"/>
                          </a:solidFill>
                          <a:latin typeface="Times New Roman"/>
                          <a:ea typeface="Times New Roman"/>
                          <a:cs typeface="Times New Roman"/>
                          <a:sym typeface="Times New Roman"/>
                        </a:rPr>
                        <a:t>-1</a:t>
                      </a:r>
                      <a:endParaRPr sz="95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nl" sz="950">
                          <a:solidFill>
                            <a:schemeClr val="dk1"/>
                          </a:solidFill>
                          <a:latin typeface="Times New Roman"/>
                          <a:ea typeface="Times New Roman"/>
                          <a:cs typeface="Times New Roman"/>
                          <a:sym typeface="Times New Roman"/>
                        </a:rPr>
                        <a:t>-1</a:t>
                      </a:r>
                      <a:endParaRPr sz="95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nl" sz="950">
                          <a:solidFill>
                            <a:schemeClr val="dk1"/>
                          </a:solidFill>
                          <a:latin typeface="Times New Roman"/>
                          <a:ea typeface="Times New Roman"/>
                          <a:cs typeface="Times New Roman"/>
                          <a:sym typeface="Times New Roman"/>
                        </a:rPr>
                        <a:t>-1</a:t>
                      </a:r>
                      <a:endParaRPr sz="95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nl">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txBody>
                  <a:tcPr marT="91425" marB="91425" marR="91425" marL="91425">
                    <a:lnL cap="flat" cmpd="sng" w="9525">
                      <a:solidFill>
                        <a:srgbClr val="D9D9E3"/>
                      </a:solidFill>
                      <a:prstDash val="solid"/>
                      <a:round/>
                      <a:headEnd len="sm" w="sm" type="none"/>
                      <a:tailEnd len="sm" w="sm" type="none"/>
                    </a:lnL>
                  </a:tcPr>
                </a:tc>
              </a:tr>
              <a:tr h="379600">
                <a:tc>
                  <a:txBody>
                    <a:bodyPr/>
                    <a:lstStyle/>
                    <a:p>
                      <a:pPr indent="0" lvl="0" marL="0" rtl="0" algn="l">
                        <a:lnSpc>
                          <a:spcPct val="171429"/>
                        </a:lnSpc>
                        <a:spcBef>
                          <a:spcPts val="1900"/>
                        </a:spcBef>
                        <a:spcAft>
                          <a:spcPts val="1900"/>
                        </a:spcAft>
                        <a:buNone/>
                      </a:pPr>
                      <a:r>
                        <a:rPr lang="nl" sz="950">
                          <a:solidFill>
                            <a:schemeClr val="dk1"/>
                          </a:solidFill>
                          <a:latin typeface="Times New Roman"/>
                          <a:ea typeface="Times New Roman"/>
                          <a:cs typeface="Times New Roman"/>
                          <a:sym typeface="Times New Roman"/>
                        </a:rPr>
                        <a:t>Residential</a:t>
                      </a:r>
                      <a:endParaRPr sz="95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nl" sz="950">
                          <a:solidFill>
                            <a:schemeClr val="dk1"/>
                          </a:solidFill>
                          <a:latin typeface="Times New Roman"/>
                          <a:ea typeface="Times New Roman"/>
                          <a:cs typeface="Times New Roman"/>
                          <a:sym typeface="Times New Roman"/>
                        </a:rPr>
                        <a:t>4</a:t>
                      </a:r>
                      <a:endParaRPr sz="95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nl" sz="950">
                          <a:solidFill>
                            <a:schemeClr val="dk1"/>
                          </a:solidFill>
                          <a:latin typeface="Times New Roman"/>
                          <a:ea typeface="Times New Roman"/>
                          <a:cs typeface="Times New Roman"/>
                          <a:sym typeface="Times New Roman"/>
                        </a:rPr>
                        <a:t>3.5</a:t>
                      </a:r>
                      <a:endParaRPr sz="95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nl" sz="950">
                          <a:solidFill>
                            <a:schemeClr val="dk1"/>
                          </a:solidFill>
                          <a:latin typeface="Times New Roman"/>
                          <a:ea typeface="Times New Roman"/>
                          <a:cs typeface="Times New Roman"/>
                          <a:sym typeface="Times New Roman"/>
                        </a:rPr>
                        <a:t>3</a:t>
                      </a:r>
                      <a:endParaRPr sz="95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nl">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txBody>
                  <a:tcPr marT="91425" marB="91425" marR="91425" marL="91425">
                    <a:lnL cap="flat" cmpd="sng" w="9525">
                      <a:solidFill>
                        <a:srgbClr val="D9D9E3"/>
                      </a:solidFill>
                      <a:prstDash val="solid"/>
                      <a:round/>
                      <a:headEnd len="sm" w="sm" type="none"/>
                      <a:tailEnd len="sm" w="sm" type="none"/>
                    </a:lnL>
                  </a:tcPr>
                </a:tc>
              </a:tr>
              <a:tr h="379600">
                <a:tc>
                  <a:txBody>
                    <a:bodyPr/>
                    <a:lstStyle/>
                    <a:p>
                      <a:pPr indent="0" lvl="0" marL="0" rtl="0" algn="l">
                        <a:lnSpc>
                          <a:spcPct val="171429"/>
                        </a:lnSpc>
                        <a:spcBef>
                          <a:spcPts val="1900"/>
                        </a:spcBef>
                        <a:spcAft>
                          <a:spcPts val="1900"/>
                        </a:spcAft>
                        <a:buNone/>
                      </a:pPr>
                      <a:r>
                        <a:rPr lang="nl" sz="950">
                          <a:solidFill>
                            <a:schemeClr val="dk1"/>
                          </a:solidFill>
                          <a:latin typeface="Times New Roman"/>
                          <a:ea typeface="Times New Roman"/>
                          <a:cs typeface="Times New Roman"/>
                          <a:sym typeface="Times New Roman"/>
                        </a:rPr>
                        <a:t>Vacant</a:t>
                      </a:r>
                      <a:endParaRPr sz="95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nl" sz="950">
                          <a:solidFill>
                            <a:schemeClr val="dk1"/>
                          </a:solidFill>
                          <a:latin typeface="Times New Roman"/>
                          <a:ea typeface="Times New Roman"/>
                          <a:cs typeface="Times New Roman"/>
                          <a:sym typeface="Times New Roman"/>
                        </a:rPr>
                        <a:t>0</a:t>
                      </a:r>
                      <a:endParaRPr sz="95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nl" sz="950">
                          <a:solidFill>
                            <a:schemeClr val="dk1"/>
                          </a:solidFill>
                          <a:latin typeface="Times New Roman"/>
                          <a:ea typeface="Times New Roman"/>
                          <a:cs typeface="Times New Roman"/>
                          <a:sym typeface="Times New Roman"/>
                        </a:rPr>
                        <a:t>0</a:t>
                      </a:r>
                      <a:endParaRPr sz="95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nl" sz="950">
                          <a:solidFill>
                            <a:schemeClr val="dk1"/>
                          </a:solidFill>
                          <a:latin typeface="Times New Roman"/>
                          <a:ea typeface="Times New Roman"/>
                          <a:cs typeface="Times New Roman"/>
                          <a:sym typeface="Times New Roman"/>
                        </a:rPr>
                        <a:t>0</a:t>
                      </a:r>
                      <a:endParaRPr sz="950">
                        <a:solidFill>
                          <a:schemeClr val="dk1"/>
                        </a:solidFill>
                        <a:latin typeface="Times New Roman"/>
                        <a:ea typeface="Times New Roman"/>
                        <a:cs typeface="Times New Roman"/>
                        <a:sym typeface="Times New Roman"/>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nl">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txBody>
                  <a:tcPr marT="91425" marB="91425" marR="91425" marL="91425">
                    <a:lnL cap="flat" cmpd="sng" w="9525">
                      <a:solidFill>
                        <a:srgbClr val="D9D9E3"/>
                      </a:solidFill>
                      <a:prstDash val="solid"/>
                      <a:round/>
                      <a:headEnd len="sm" w="sm" type="none"/>
                      <a:tailEnd len="sm" w="sm" type="none"/>
                    </a:lnL>
                  </a:tcPr>
                </a:tc>
              </a:tr>
            </a:tbl>
          </a:graphicData>
        </a:graphic>
      </p:graphicFrame>
      <p:sp>
        <p:nvSpPr>
          <p:cNvPr id="132" name="Google Shape;132;p21"/>
          <p:cNvSpPr txBox="1"/>
          <p:nvPr/>
        </p:nvSpPr>
        <p:spPr>
          <a:xfrm>
            <a:off x="5250000" y="1381938"/>
            <a:ext cx="28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Roboto"/>
                <a:ea typeface="Roboto"/>
                <a:cs typeface="Roboto"/>
                <a:sym typeface="Roboto"/>
              </a:rPr>
              <a:t>Vacant → Commercial</a:t>
            </a:r>
            <a:endParaRPr>
              <a:latin typeface="Roboto"/>
              <a:ea typeface="Roboto"/>
              <a:cs typeface="Roboto"/>
              <a:sym typeface="Roboto"/>
            </a:endParaRPr>
          </a:p>
        </p:txBody>
      </p:sp>
      <p:pic>
        <p:nvPicPr>
          <p:cNvPr id="133" name="Google Shape;133;p21"/>
          <p:cNvPicPr preferRelativeResize="0"/>
          <p:nvPr/>
        </p:nvPicPr>
        <p:blipFill>
          <a:blip r:embed="rId3">
            <a:alphaModFix/>
          </a:blip>
          <a:stretch>
            <a:fillRect/>
          </a:stretch>
        </p:blipFill>
        <p:spPr>
          <a:xfrm>
            <a:off x="260875" y="1393950"/>
            <a:ext cx="3013000" cy="3477226"/>
          </a:xfrm>
          <a:prstGeom prst="rect">
            <a:avLst/>
          </a:prstGeom>
          <a:noFill/>
          <a:ln>
            <a:noFill/>
          </a:ln>
        </p:spPr>
      </p:pic>
      <p:sp>
        <p:nvSpPr>
          <p:cNvPr id="134" name="Google Shape;134;p21"/>
          <p:cNvSpPr txBox="1"/>
          <p:nvPr/>
        </p:nvSpPr>
        <p:spPr>
          <a:xfrm>
            <a:off x="784925" y="4818050"/>
            <a:ext cx="8047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700">
                <a:solidFill>
                  <a:schemeClr val="lt2"/>
                </a:solidFill>
                <a:highlight>
                  <a:srgbClr val="FFFFFF"/>
                </a:highlight>
              </a:rPr>
              <a:t>White, R., &amp; Engelen, G. (1993). Cellular automata and fractal urban form: a cellular modelling approach to the evolution of urban land-use patterns. </a:t>
            </a:r>
            <a:r>
              <a:rPr i="1" lang="nl" sz="700">
                <a:solidFill>
                  <a:schemeClr val="lt2"/>
                </a:solidFill>
                <a:highlight>
                  <a:srgbClr val="FFFFFF"/>
                </a:highlight>
              </a:rPr>
              <a:t>Environment and planning A</a:t>
            </a:r>
            <a:r>
              <a:rPr lang="nl" sz="700">
                <a:solidFill>
                  <a:schemeClr val="lt2"/>
                </a:solidFill>
                <a:highlight>
                  <a:srgbClr val="FFFFFF"/>
                </a:highlight>
              </a:rPr>
              <a:t>, </a:t>
            </a:r>
            <a:r>
              <a:rPr i="1" lang="nl" sz="700">
                <a:solidFill>
                  <a:schemeClr val="lt2"/>
                </a:solidFill>
                <a:highlight>
                  <a:srgbClr val="FFFFFF"/>
                </a:highlight>
              </a:rPr>
              <a:t>25</a:t>
            </a:r>
            <a:r>
              <a:rPr lang="nl" sz="700">
                <a:solidFill>
                  <a:schemeClr val="lt2"/>
                </a:solidFill>
                <a:highlight>
                  <a:srgbClr val="FFFFFF"/>
                </a:highlight>
              </a:rPr>
              <a:t>(8), 1175-1199.</a:t>
            </a:r>
            <a:endParaRPr sz="1100">
              <a:solidFill>
                <a:schemeClr val="lt2"/>
              </a:solidFill>
              <a:latin typeface="Roboto"/>
              <a:ea typeface="Roboto"/>
              <a:cs typeface="Roboto"/>
              <a:sym typeface="Roboto"/>
            </a:endParaRPr>
          </a:p>
        </p:txBody>
      </p:sp>
      <p:sp>
        <p:nvSpPr>
          <p:cNvPr id="135" name="Google Shape;135;p21"/>
          <p:cNvSpPr txBox="1"/>
          <p:nvPr/>
        </p:nvSpPr>
        <p:spPr>
          <a:xfrm>
            <a:off x="4420000" y="4045075"/>
            <a:ext cx="4540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100">
                <a:solidFill>
                  <a:srgbClr val="666666"/>
                </a:solidFill>
                <a:latin typeface="Roboto"/>
                <a:ea typeface="Roboto"/>
                <a:cs typeface="Roboto"/>
                <a:sym typeface="Roboto"/>
              </a:rPr>
              <a:t>Vacant → Industrial, Vacant → residential, residential → </a:t>
            </a:r>
            <a:r>
              <a:rPr lang="nl" sz="1100">
                <a:solidFill>
                  <a:srgbClr val="666666"/>
                </a:solidFill>
                <a:latin typeface="Roboto"/>
                <a:ea typeface="Roboto"/>
                <a:cs typeface="Roboto"/>
                <a:sym typeface="Roboto"/>
              </a:rPr>
              <a:t>commercial …</a:t>
            </a:r>
            <a:endParaRPr sz="1100">
              <a:solidFill>
                <a:srgbClr val="666666"/>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